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 id="2147483846" r:id="rId2"/>
  </p:sldMasterIdLst>
  <p:sldIdLst>
    <p:sldId id="256" r:id="rId3"/>
    <p:sldId id="259" r:id="rId4"/>
    <p:sldId id="285" r:id="rId5"/>
    <p:sldId id="279" r:id="rId6"/>
    <p:sldId id="260" r:id="rId7"/>
    <p:sldId id="261" r:id="rId8"/>
    <p:sldId id="274" r:id="rId9"/>
    <p:sldId id="257" r:id="rId10"/>
    <p:sldId id="258" r:id="rId11"/>
    <p:sldId id="277" r:id="rId12"/>
    <p:sldId id="275" r:id="rId13"/>
    <p:sldId id="262" r:id="rId14"/>
    <p:sldId id="278" r:id="rId15"/>
    <p:sldId id="280" r:id="rId16"/>
    <p:sldId id="281" r:id="rId17"/>
    <p:sldId id="263" r:id="rId18"/>
    <p:sldId id="282" r:id="rId19"/>
    <p:sldId id="284" r:id="rId20"/>
    <p:sldId id="265" r:id="rId21"/>
    <p:sldId id="27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4"/>
    <p:restoredTop sz="95918"/>
  </p:normalViewPr>
  <p:slideViewPr>
    <p:cSldViewPr snapToGrid="0" snapToObjects="1">
      <p:cViewPr varScale="1">
        <p:scale>
          <a:sx n="109" d="100"/>
          <a:sy n="109" d="100"/>
        </p:scale>
        <p:origin x="248"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866D-B84B-D444-BE82-32822C302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332D5-26DE-7049-9BBA-EE52DDF83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DAAD2-BF40-AF40-B71E-67CF7E36AC90}"/>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B0F6DA05-F44B-C14F-A3C8-0EF91E18AD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8F7E20-CFE2-C743-998E-D182FE5ECE31}"/>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350785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0E0F-9618-C34D-A6CF-A7235DDF3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B9178-D029-E84B-82DB-8D081E3402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FC131-7189-E848-95EA-837245386443}"/>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009A2F7B-139F-6840-8413-810C29B1A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C2FFDC-D9AD-094E-9A20-B1562F1D55E0}"/>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63168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7C7AD-917E-0343-BCFE-4290476C94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C7F5F-5AA8-074B-83F0-D455DD434A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D3729-4EE2-6543-9F37-AC4CF65FE8FF}"/>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A8E275D9-EA7F-8B41-A2E9-3EC1CC56E5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39B3D0-711F-284A-B998-3A0329AB4922}"/>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348311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10BD41-32A5-3847-8CDD-4E63B04F0424}" type="datetimeFigureOut">
              <a:rPr lang="en-US" smtClean="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32BCEF90-8C42-EA46-9C1B-A15BFFACD71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8412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0BD41-32A5-3847-8CDD-4E63B04F0424}" type="datetimeFigureOut">
              <a:rPr lang="en-US" smtClean="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EF90-8C42-EA46-9C1B-A15BFFACD71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134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10BD41-32A5-3847-8CDD-4E63B04F0424}" type="datetimeFigureOut">
              <a:rPr lang="en-US" smtClean="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90493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10BD41-32A5-3847-8CDD-4E63B04F0424}" type="datetimeFigureOut">
              <a:rPr lang="en-US" smtClean="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EF90-8C42-EA46-9C1B-A15BFFACD71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1260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10BD41-32A5-3847-8CDD-4E63B04F0424}" type="datetimeFigureOut">
              <a:rPr lang="en-US" smtClean="0"/>
              <a:t>5/4/25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130547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10BD41-32A5-3847-8CDD-4E63B04F0424}" type="datetimeFigureOut">
              <a:rPr lang="en-US" smtClean="0"/>
              <a:t>5/4/25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BCEF90-8C42-EA46-9C1B-A15BFFACD71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4490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C10BD41-32A5-3847-8CDD-4E63B04F0424}" type="datetimeFigureOut">
              <a:rPr lang="en-US" smtClean="0"/>
              <a:t>5/4/25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49375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10BD41-32A5-3847-8CDD-4E63B04F0424}" type="datetimeFigureOut">
              <a:rPr lang="en-US" smtClean="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406720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9004-DB75-8443-B0B9-D74231E63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5AE90-D642-4A41-911D-BFC2214A4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87541-268C-0844-A8F8-E66D1E49D253}"/>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DD521F43-9D88-324D-A008-FB729D328D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DEDCD0-625F-BB41-B05A-D771E227A07E}"/>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2152307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10BD41-32A5-3847-8CDD-4E63B04F0424}" type="datetimeFigureOut">
              <a:rPr lang="en-US" smtClean="0"/>
              <a:t>5/4/25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3047495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0BD41-32A5-3847-8CDD-4E63B04F0424}" type="datetimeFigureOut">
              <a:rPr lang="en-US" smtClean="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5053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0BD41-32A5-3847-8CDD-4E63B04F0424}" type="datetimeFigureOut">
              <a:rPr lang="en-US" smtClean="0"/>
              <a:t>5/4/25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BCEF90-8C42-EA46-9C1B-A15BFFACD715}" type="slidenum">
              <a:rPr lang="en-US" smtClean="0"/>
              <a:t>‹#›</a:t>
            </a:fld>
            <a:endParaRPr lang="en-US" dirty="0"/>
          </a:p>
        </p:txBody>
      </p:sp>
    </p:spTree>
    <p:extLst>
      <p:ext uri="{BB962C8B-B14F-4D97-AF65-F5344CB8AC3E}">
        <p14:creationId xmlns:p14="http://schemas.microsoft.com/office/powerpoint/2010/main" val="24904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32D9-3C9D-1040-BF95-BE48FFE3F3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E366C4-2297-9743-9012-4A1409022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A76987-5D53-B341-BD5A-9B0EF6D21373}"/>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F84380AC-2A92-C843-A6D5-D5E21E57E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48043C-6FFF-A14C-A8EF-6052DCAA12D1}"/>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257664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E026-110B-2C46-8062-1D04769DD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2436C-E107-7143-9BEE-EF5CD24677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ADC43-3896-684F-853A-342CC4108A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2C620E-2EA8-BE49-A135-043A428F98CE}"/>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6" name="Footer Placeholder 5">
            <a:extLst>
              <a:ext uri="{FF2B5EF4-FFF2-40B4-BE49-F238E27FC236}">
                <a16:creationId xmlns:a16="http://schemas.microsoft.com/office/drawing/2014/main" id="{1A0C9F66-1020-DC44-BCAD-179CF6ED0B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534EDD-5161-1C48-B782-C0A06F06BA9D}"/>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343570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DA6B-313C-BA42-882F-D6CC262B85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AD09D-9A2C-6046-AF7B-4A30B88B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14E7FE-FFBD-DF41-B398-BCE35FB755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F730A-23E2-5D44-81FC-FE3C40EE9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52E0A4-9CFF-484C-AAD1-BC1DD4FED4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48E1B-9135-B447-A6A7-827C3B66D4BD}"/>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8" name="Footer Placeholder 7">
            <a:extLst>
              <a:ext uri="{FF2B5EF4-FFF2-40B4-BE49-F238E27FC236}">
                <a16:creationId xmlns:a16="http://schemas.microsoft.com/office/drawing/2014/main" id="{F3A8E8BA-24EF-CA44-8533-50664974BCD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C7C182-E0F3-1D49-9213-71522A3F7ABD}"/>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218316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A343-FE25-C542-865D-CAF0F0FE0D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05FC2-F089-1540-A1D5-66C528D1E071}"/>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4" name="Footer Placeholder 3">
            <a:extLst>
              <a:ext uri="{FF2B5EF4-FFF2-40B4-BE49-F238E27FC236}">
                <a16:creationId xmlns:a16="http://schemas.microsoft.com/office/drawing/2014/main" id="{15F9998D-7C56-574B-A208-FC81799781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66F69F-B049-A44B-9CC7-F874C4991CB6}"/>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11940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CA6F6-CC8D-F547-B7A4-2B87952E4171}"/>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3" name="Footer Placeholder 2">
            <a:extLst>
              <a:ext uri="{FF2B5EF4-FFF2-40B4-BE49-F238E27FC236}">
                <a16:creationId xmlns:a16="http://schemas.microsoft.com/office/drawing/2014/main" id="{F0641ED3-DC78-054F-BCAF-C623F5FB2B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D1B09E-D253-994E-B65A-46E5ABCCCC54}"/>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168735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0CDA-E90A-0A47-BBE4-98D46F32B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F7142C-2915-A342-AB9D-D7FD0BD51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A9191D-89F2-D344-B4E6-CA296EA0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1C78D-1A89-804E-AFA2-07C2FB7375B3}"/>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6" name="Footer Placeholder 5">
            <a:extLst>
              <a:ext uri="{FF2B5EF4-FFF2-40B4-BE49-F238E27FC236}">
                <a16:creationId xmlns:a16="http://schemas.microsoft.com/office/drawing/2014/main" id="{190E02ED-CC88-0745-8DF9-96D06FA329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4CFD59-11F8-8947-82C0-C45FE9458638}"/>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109176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6F5-5991-8249-A626-46E015796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1AF2C-74EB-FA48-9685-9A024017A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E74AC8-7193-4F45-AEB9-E521970E2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4CEA12-39EC-1F4B-9F82-7B1363C6B7D3}"/>
              </a:ext>
            </a:extLst>
          </p:cNvPr>
          <p:cNvSpPr>
            <a:spLocks noGrp="1"/>
          </p:cNvSpPr>
          <p:nvPr>
            <p:ph type="dt" sz="half" idx="10"/>
          </p:nvPr>
        </p:nvSpPr>
        <p:spPr/>
        <p:txBody>
          <a:bodyPr/>
          <a:lstStyle/>
          <a:p>
            <a:fld id="{99979CEE-2325-7940-90C6-36957241341F}" type="datetimeFigureOut">
              <a:rPr lang="en-US" smtClean="0"/>
              <a:t>5/4/25</a:t>
            </a:fld>
            <a:endParaRPr lang="en-US" dirty="0"/>
          </a:p>
        </p:txBody>
      </p:sp>
      <p:sp>
        <p:nvSpPr>
          <p:cNvPr id="6" name="Footer Placeholder 5">
            <a:extLst>
              <a:ext uri="{FF2B5EF4-FFF2-40B4-BE49-F238E27FC236}">
                <a16:creationId xmlns:a16="http://schemas.microsoft.com/office/drawing/2014/main" id="{63952F15-A471-444B-BD29-72FE88480D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3703A5-0FA7-274E-A5B2-26CE6221808D}"/>
              </a:ext>
            </a:extLst>
          </p:cNvPr>
          <p:cNvSpPr>
            <a:spLocks noGrp="1"/>
          </p:cNvSpPr>
          <p:nvPr>
            <p:ph type="sldNum" sz="quarter" idx="12"/>
          </p:nvPr>
        </p:nvSpPr>
        <p:spPr/>
        <p:txBody>
          <a:bodyPr/>
          <a:lstStyle/>
          <a:p>
            <a:fld id="{DEC7F489-F5BD-7241-9768-3D999A9E0A12}" type="slidenum">
              <a:rPr lang="en-US" smtClean="0"/>
              <a:t>‹#›</a:t>
            </a:fld>
            <a:endParaRPr lang="en-US" dirty="0"/>
          </a:p>
        </p:txBody>
      </p:sp>
    </p:spTree>
    <p:extLst>
      <p:ext uri="{BB962C8B-B14F-4D97-AF65-F5344CB8AC3E}">
        <p14:creationId xmlns:p14="http://schemas.microsoft.com/office/powerpoint/2010/main" val="126461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E5C31-176E-124F-9952-AF17FDDB3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4E481A-2EFB-6B4E-BDFC-7A1425D49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A1562-A56A-B947-82AE-1B3A006A3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79CEE-2325-7940-90C6-36957241341F}" type="datetimeFigureOut">
              <a:rPr lang="en-US" smtClean="0"/>
              <a:t>5/4/25</a:t>
            </a:fld>
            <a:endParaRPr lang="en-US" dirty="0"/>
          </a:p>
        </p:txBody>
      </p:sp>
      <p:sp>
        <p:nvSpPr>
          <p:cNvPr id="5" name="Footer Placeholder 4">
            <a:extLst>
              <a:ext uri="{FF2B5EF4-FFF2-40B4-BE49-F238E27FC236}">
                <a16:creationId xmlns:a16="http://schemas.microsoft.com/office/drawing/2014/main" id="{CB618439-69D2-2847-90BF-003A73BBF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0650B9-81AC-3F4D-8C9A-A2730438D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7F489-F5BD-7241-9768-3D999A9E0A12}" type="slidenum">
              <a:rPr lang="en-US" smtClean="0"/>
              <a:t>‹#›</a:t>
            </a:fld>
            <a:endParaRPr lang="en-US" dirty="0"/>
          </a:p>
        </p:txBody>
      </p:sp>
    </p:spTree>
    <p:extLst>
      <p:ext uri="{BB962C8B-B14F-4D97-AF65-F5344CB8AC3E}">
        <p14:creationId xmlns:p14="http://schemas.microsoft.com/office/powerpoint/2010/main" val="14744810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9979CEE-2325-7940-90C6-36957241341F}" type="datetimeFigureOut">
              <a:rPr lang="en-US" smtClean="0"/>
              <a:t>5/4/25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EC7F489-F5BD-7241-9768-3D999A9E0A12}"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6195911"/>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money101education.com/home/private-appointments/"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2303-AE43-1941-92AD-8092D6FC5C72}"/>
              </a:ext>
            </a:extLst>
          </p:cNvPr>
          <p:cNvSpPr>
            <a:spLocks noGrp="1"/>
          </p:cNvSpPr>
          <p:nvPr>
            <p:ph type="ctrTitle"/>
          </p:nvPr>
        </p:nvSpPr>
        <p:spPr>
          <a:xfrm>
            <a:off x="1836110" y="2623781"/>
            <a:ext cx="6646460" cy="2671550"/>
          </a:xfrm>
        </p:spPr>
        <p:txBody>
          <a:bodyPr>
            <a:normAutofit/>
          </a:bodyPr>
          <a:lstStyle/>
          <a:p>
            <a:pPr algn="ctr"/>
            <a:r>
              <a:rPr lang="en-US" dirty="0"/>
              <a:t>How to Prepare a Cash Flow Statement</a:t>
            </a:r>
          </a:p>
        </p:txBody>
      </p:sp>
      <p:sp>
        <p:nvSpPr>
          <p:cNvPr id="3" name="Subtitle 2">
            <a:extLst>
              <a:ext uri="{FF2B5EF4-FFF2-40B4-BE49-F238E27FC236}">
                <a16:creationId xmlns:a16="http://schemas.microsoft.com/office/drawing/2014/main" id="{50519D62-43BE-2C4A-BCF7-815A1289649A}"/>
              </a:ext>
            </a:extLst>
          </p:cNvPr>
          <p:cNvSpPr>
            <a:spLocks noGrp="1"/>
          </p:cNvSpPr>
          <p:nvPr>
            <p:ph type="subTitle" idx="1"/>
          </p:nvPr>
        </p:nvSpPr>
        <p:spPr>
          <a:xfrm>
            <a:off x="1473958" y="504968"/>
            <a:ext cx="6655916" cy="1433014"/>
          </a:xfrm>
        </p:spPr>
        <p:txBody>
          <a:bodyPr>
            <a:normAutofit/>
          </a:bodyPr>
          <a:lstStyle/>
          <a:p>
            <a:r>
              <a:rPr lang="en-US" b="1" dirty="0"/>
              <a:t>Personal Finances, Your Springboard to Business Success</a:t>
            </a:r>
            <a:endParaRPr lang="en-US" dirty="0"/>
          </a:p>
        </p:txBody>
      </p:sp>
      <p:pic>
        <p:nvPicPr>
          <p:cNvPr id="5" name="Picture 4" descr="A blue and gold logo&#10;&#10;AI-generated content may be incorrect.">
            <a:extLst>
              <a:ext uri="{FF2B5EF4-FFF2-40B4-BE49-F238E27FC236}">
                <a16:creationId xmlns:a16="http://schemas.microsoft.com/office/drawing/2014/main" id="{4EA99DEF-69B6-BE39-A2BE-AE05483A3D74}"/>
              </a:ext>
            </a:extLst>
          </p:cNvPr>
          <p:cNvPicPr>
            <a:picLocks noChangeAspect="1"/>
          </p:cNvPicPr>
          <p:nvPr/>
        </p:nvPicPr>
        <p:blipFill>
          <a:blip r:embed="rId2"/>
          <a:stretch>
            <a:fillRect/>
          </a:stretch>
        </p:blipFill>
        <p:spPr>
          <a:xfrm>
            <a:off x="9123484" y="504968"/>
            <a:ext cx="2971800" cy="1944565"/>
          </a:xfrm>
          <a:prstGeom prst="rect">
            <a:avLst/>
          </a:prstGeom>
        </p:spPr>
      </p:pic>
    </p:spTree>
    <p:extLst>
      <p:ext uri="{BB962C8B-B14F-4D97-AF65-F5344CB8AC3E}">
        <p14:creationId xmlns:p14="http://schemas.microsoft.com/office/powerpoint/2010/main" val="89562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E27F-2891-CE4B-B68F-B03144C3CCC2}"/>
              </a:ext>
            </a:extLst>
          </p:cNvPr>
          <p:cNvSpPr>
            <a:spLocks noGrp="1"/>
          </p:cNvSpPr>
          <p:nvPr>
            <p:ph type="title"/>
          </p:nvPr>
        </p:nvSpPr>
        <p:spPr>
          <a:xfrm>
            <a:off x="950496" y="808056"/>
            <a:ext cx="9619644" cy="1077229"/>
          </a:xfrm>
        </p:spPr>
        <p:txBody>
          <a:bodyPr>
            <a:normAutofit/>
          </a:bodyPr>
          <a:lstStyle/>
          <a:p>
            <a:r>
              <a:rPr lang="en-US" dirty="0"/>
              <a:t>Review Categories of Cash In and Cash Out</a:t>
            </a:r>
          </a:p>
        </p:txBody>
      </p:sp>
      <p:sp>
        <p:nvSpPr>
          <p:cNvPr id="3" name="Content Placeholder 2">
            <a:extLst>
              <a:ext uri="{FF2B5EF4-FFF2-40B4-BE49-F238E27FC236}">
                <a16:creationId xmlns:a16="http://schemas.microsoft.com/office/drawing/2014/main" id="{5B206758-B7F1-EB45-BAAB-FDED41BFBEA6}"/>
              </a:ext>
            </a:extLst>
          </p:cNvPr>
          <p:cNvSpPr>
            <a:spLocks noGrp="1"/>
          </p:cNvSpPr>
          <p:nvPr>
            <p:ph idx="1"/>
          </p:nvPr>
        </p:nvSpPr>
        <p:spPr>
          <a:xfrm>
            <a:off x="950496" y="2052115"/>
            <a:ext cx="10227256" cy="4443277"/>
          </a:xfrm>
        </p:spPr>
        <p:txBody>
          <a:bodyPr/>
          <a:lstStyle/>
          <a:p>
            <a:pPr lvl="1"/>
            <a:r>
              <a:rPr lang="en-US" sz="2400" b="1" dirty="0">
                <a:solidFill>
                  <a:srgbClr val="FFFF00"/>
                </a:solidFill>
              </a:rPr>
              <a:t>TIP</a:t>
            </a:r>
            <a:r>
              <a:rPr lang="en-US" sz="2200" dirty="0"/>
              <a:t> –  We will use handout  3.01 The LONG BUDGET FORM during this class – it lists  OVER 90 categories of CASH Sources and Uses </a:t>
            </a:r>
          </a:p>
          <a:p>
            <a:pPr marL="0" indent="0">
              <a:buNone/>
            </a:pPr>
            <a:r>
              <a:rPr lang="en-US" sz="2400" dirty="0"/>
              <a:t>The form is based on a “Case Information Statement” used in courts to determine alimony and child support.  Having 90 categories is not practical on an ongoing basis, but it will be helpful initially to jog your memory of items you may have forgotten</a:t>
            </a:r>
          </a:p>
          <a:p>
            <a:endParaRPr lang="en-US" sz="2400" dirty="0"/>
          </a:p>
          <a:p>
            <a:endParaRPr lang="en-US" dirty="0"/>
          </a:p>
        </p:txBody>
      </p:sp>
      <p:sp>
        <p:nvSpPr>
          <p:cNvPr id="4" name="Rectangle 3">
            <a:extLst>
              <a:ext uri="{FF2B5EF4-FFF2-40B4-BE49-F238E27FC236}">
                <a16:creationId xmlns:a16="http://schemas.microsoft.com/office/drawing/2014/main" id="{01B87384-2B6F-5C42-9A1E-577F3106E3C3}"/>
              </a:ext>
            </a:extLst>
          </p:cNvPr>
          <p:cNvSpPr/>
          <p:nvPr/>
        </p:nvSpPr>
        <p:spPr>
          <a:xfrm>
            <a:off x="7857372" y="4739994"/>
            <a:ext cx="3057098" cy="1514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Review  - Handout </a:t>
            </a:r>
            <a:r>
              <a:rPr lang="en-US" sz="1600" i="1" dirty="0">
                <a:solidFill>
                  <a:schemeClr val="bg1"/>
                </a:solidFill>
              </a:rPr>
              <a:t>3.01 Annual Budget Form with Categories  </a:t>
            </a:r>
          </a:p>
          <a:p>
            <a:pPr algn="ctr"/>
            <a:endParaRPr lang="en-US" dirty="0"/>
          </a:p>
        </p:txBody>
      </p:sp>
    </p:spTree>
    <p:extLst>
      <p:ext uri="{BB962C8B-B14F-4D97-AF65-F5344CB8AC3E}">
        <p14:creationId xmlns:p14="http://schemas.microsoft.com/office/powerpoint/2010/main" val="212251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20D1-318D-0245-A7D9-93A9D88DEBDA}"/>
              </a:ext>
            </a:extLst>
          </p:cNvPr>
          <p:cNvSpPr>
            <a:spLocks noGrp="1"/>
          </p:cNvSpPr>
          <p:nvPr>
            <p:ph type="title"/>
          </p:nvPr>
        </p:nvSpPr>
        <p:spPr>
          <a:xfrm>
            <a:off x="1064871" y="-88982"/>
            <a:ext cx="9699585" cy="1099595"/>
          </a:xfrm>
        </p:spPr>
        <p:txBody>
          <a:bodyPr>
            <a:normAutofit/>
          </a:bodyPr>
          <a:lstStyle/>
          <a:p>
            <a:r>
              <a:rPr lang="en-US" dirty="0"/>
              <a:t>Step 2 - Be Practical</a:t>
            </a:r>
            <a:br>
              <a:rPr lang="en-US" dirty="0"/>
            </a:br>
            <a:r>
              <a:rPr lang="en-US" dirty="0"/>
              <a:t>Consolidate your list to 25 or less categories </a:t>
            </a:r>
          </a:p>
        </p:txBody>
      </p:sp>
      <p:graphicFrame>
        <p:nvGraphicFramePr>
          <p:cNvPr id="8" name="Content Placeholder 7">
            <a:extLst>
              <a:ext uri="{FF2B5EF4-FFF2-40B4-BE49-F238E27FC236}">
                <a16:creationId xmlns:a16="http://schemas.microsoft.com/office/drawing/2014/main" id="{BCDF8445-8A41-9545-BDA9-6961E7BEE7DA}"/>
              </a:ext>
            </a:extLst>
          </p:cNvPr>
          <p:cNvGraphicFramePr>
            <a:graphicFrameLocks noGrp="1"/>
          </p:cNvGraphicFramePr>
          <p:nvPr>
            <p:ph idx="1"/>
            <p:extLst>
              <p:ext uri="{D42A27DB-BD31-4B8C-83A1-F6EECF244321}">
                <p14:modId xmlns:p14="http://schemas.microsoft.com/office/powerpoint/2010/main" val="884021762"/>
              </p:ext>
            </p:extLst>
          </p:nvPr>
        </p:nvGraphicFramePr>
        <p:xfrm>
          <a:off x="1064871" y="1010613"/>
          <a:ext cx="10023676" cy="5644834"/>
        </p:xfrm>
        <a:graphic>
          <a:graphicData uri="http://schemas.openxmlformats.org/drawingml/2006/table">
            <a:tbl>
              <a:tblPr>
                <a:tableStyleId>{5C22544A-7EE6-4342-B048-85BDC9FD1C3A}</a:tableStyleId>
              </a:tblPr>
              <a:tblGrid>
                <a:gridCol w="421330">
                  <a:extLst>
                    <a:ext uri="{9D8B030D-6E8A-4147-A177-3AD203B41FA5}">
                      <a16:colId xmlns:a16="http://schemas.microsoft.com/office/drawing/2014/main" val="2128326794"/>
                    </a:ext>
                  </a:extLst>
                </a:gridCol>
                <a:gridCol w="811345">
                  <a:extLst>
                    <a:ext uri="{9D8B030D-6E8A-4147-A177-3AD203B41FA5}">
                      <a16:colId xmlns:a16="http://schemas.microsoft.com/office/drawing/2014/main" val="3952507330"/>
                    </a:ext>
                  </a:extLst>
                </a:gridCol>
                <a:gridCol w="8791001">
                  <a:extLst>
                    <a:ext uri="{9D8B030D-6E8A-4147-A177-3AD203B41FA5}">
                      <a16:colId xmlns:a16="http://schemas.microsoft.com/office/drawing/2014/main" val="988750188"/>
                    </a:ext>
                  </a:extLst>
                </a:gridCol>
              </a:tblGrid>
              <a:tr h="285242">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r>
                        <a:rPr lang="en-US" sz="1300" u="none" strike="noStrike" dirty="0">
                          <a:effectLst/>
                        </a:rPr>
                        <a:t>W-2 earnings (gross before deductions)</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3542749880"/>
                  </a:ext>
                </a:extLst>
              </a:tr>
              <a:tr h="285242">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r>
                        <a:rPr lang="en-US" sz="1300" u="none" strike="noStrike" dirty="0">
                          <a:effectLst/>
                        </a:rPr>
                        <a:t>Interest and Dividends on Investments excluding retirement accounts</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447005410"/>
                  </a:ext>
                </a:extLst>
              </a:tr>
              <a:tr h="285242">
                <a:tc>
                  <a:txBody>
                    <a:bodyPr/>
                    <a:lstStyle/>
                    <a:p>
                      <a:pPr algn="ctr" fontAlgn="b"/>
                      <a:r>
                        <a:rPr lang="en-US" sz="800" u="none" strike="noStrike" dirty="0">
                          <a:effectLst/>
                        </a:rPr>
                        <a:t>3</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r>
                        <a:rPr lang="en-US" sz="1300" u="none" strike="noStrike" dirty="0">
                          <a:effectLst/>
                        </a:rPr>
                        <a:t>Retirement Savings Distributions (401K, Roth, IRA)</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3856926660"/>
                  </a:ext>
                </a:extLst>
              </a:tr>
              <a:tr h="285242">
                <a:tc>
                  <a:txBody>
                    <a:bodyPr/>
                    <a:lstStyle/>
                    <a:p>
                      <a:pPr algn="ctr" fontAlgn="b"/>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r>
                        <a:rPr lang="en-US" sz="1300" u="none" strike="noStrike" dirty="0">
                          <a:effectLst/>
                        </a:rPr>
                        <a:t>Rental Property income </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550217409"/>
                  </a:ext>
                </a:extLst>
              </a:tr>
              <a:tr h="285242">
                <a:tc>
                  <a:txBody>
                    <a:bodyPr/>
                    <a:lstStyle/>
                    <a:p>
                      <a:pPr algn="ctr" fontAlgn="b"/>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r>
                        <a:rPr lang="en-US" sz="1300" u="none" strike="noStrike" dirty="0">
                          <a:effectLst/>
                        </a:rPr>
                        <a:t>Business Related Income  or Rental Property Income</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096063357"/>
                  </a:ext>
                </a:extLst>
              </a:tr>
              <a:tr h="540481">
                <a:tc>
                  <a:txBody>
                    <a:bodyPr/>
                    <a:lstStyle/>
                    <a:p>
                      <a:pPr algn="ct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b"/>
                      <a:r>
                        <a:rPr lang="en-US" sz="800" u="none" strike="noStrike" dirty="0">
                          <a:effectLst/>
                        </a:rPr>
                        <a:t>SOURCE</a:t>
                      </a:r>
                      <a:endParaRPr lang="en-US" sz="800" b="0" i="0" u="none" strike="noStrike" dirty="0">
                        <a:solidFill>
                          <a:srgbClr val="1F3763"/>
                        </a:solidFill>
                        <a:effectLst/>
                        <a:latin typeface="Calibri" panose="020F0502020204030204" pitchFamily="34" charset="0"/>
                      </a:endParaRPr>
                    </a:p>
                  </a:txBody>
                  <a:tcPr marL="6644" marR="6644" marT="6644" marB="0" anchor="b"/>
                </a:tc>
                <a:tc>
                  <a:txBody>
                    <a:bodyPr/>
                    <a:lstStyle/>
                    <a:p>
                      <a:pPr algn="l" fontAlgn="ctr"/>
                      <a:endParaRPr lang="en-US" sz="1300" u="none" strike="noStrike" dirty="0">
                        <a:effectLst/>
                      </a:endParaRPr>
                    </a:p>
                    <a:p>
                      <a:pPr algn="l" fontAlgn="ctr"/>
                      <a:r>
                        <a:rPr lang="en-US" sz="1300" u="none" strike="noStrike" dirty="0">
                          <a:effectLst/>
                        </a:rPr>
                        <a:t>Misc. &amp; One-time events (sale of assets, insurance proceeds, gifts, loans from family friends, inheritance)</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806420111"/>
                  </a:ext>
                </a:extLst>
              </a:tr>
              <a:tr h="540481">
                <a:tc>
                  <a:txBody>
                    <a:bodyPr/>
                    <a:lstStyle/>
                    <a:p>
                      <a:pPr algn="ctr" fontAlgn="b"/>
                      <a:r>
                        <a:rPr lang="en-US" sz="800" u="none" strike="noStrike" dirty="0">
                          <a:effectLst/>
                        </a:rPr>
                        <a:t>7</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endParaRPr lang="en-US" sz="800" u="none" strike="noStrike" dirty="0">
                        <a:effectLst/>
                      </a:endParaRPr>
                    </a:p>
                    <a:p>
                      <a:pPr algn="ctr" fontAlgn="t"/>
                      <a:endParaRPr lang="en-US" sz="800" u="none" strike="noStrike" dirty="0">
                        <a:effectLst/>
                      </a:endParaRPr>
                    </a:p>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Housing  (rent, mortgage, real estate taxes, utilities, maintenance, housekeeping, and housing insurance)</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96272531"/>
                  </a:ext>
                </a:extLst>
              </a:tr>
              <a:tr h="285242">
                <a:tc>
                  <a:txBody>
                    <a:bodyPr/>
                    <a:lstStyle/>
                    <a:p>
                      <a:pPr algn="ctr" fontAlgn="b"/>
                      <a:r>
                        <a:rPr lang="en-US" sz="800" u="none" strike="noStrike" dirty="0">
                          <a:effectLst/>
                        </a:rPr>
                        <a:t>8</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Food at home + household/cleaning products, </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658806589"/>
                  </a:ext>
                </a:extLst>
              </a:tr>
              <a:tr h="285242">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Transportation (public transportation, car payments, car insurance, tolls, maintenance)</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1787106890"/>
                  </a:ext>
                </a:extLst>
              </a:tr>
              <a:tr h="285242">
                <a:tc>
                  <a:txBody>
                    <a:bodyPr/>
                    <a:lstStyle/>
                    <a:p>
                      <a:pPr algn="ctr"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Discretionary - (clothing, entertainment, cell phone, sports, gifts, vacations, restaurants)</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2046607"/>
                  </a:ext>
                </a:extLst>
              </a:tr>
              <a:tr h="285242">
                <a:tc>
                  <a:txBody>
                    <a:bodyPr/>
                    <a:lstStyle/>
                    <a:p>
                      <a:pPr algn="ctr" fontAlgn="b"/>
                      <a:r>
                        <a:rPr lang="en-US" sz="800" u="none" strike="noStrike" dirty="0">
                          <a:effectLst/>
                        </a:rPr>
                        <a:t>11</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Child/Dependent expenses (childcare, education, clothing, sports programs)</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3040077389"/>
                  </a:ext>
                </a:extLst>
              </a:tr>
              <a:tr h="285242">
                <a:tc>
                  <a:txBody>
                    <a:bodyPr/>
                    <a:lstStyle/>
                    <a:p>
                      <a:pPr algn="ctr" fontAlgn="b"/>
                      <a:r>
                        <a:rPr lang="en-US" sz="800" u="none" strike="noStrike" dirty="0">
                          <a:effectLst/>
                        </a:rPr>
                        <a:t>12</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Medical related- insurance premiums, drugs, doctor/hospital copay, deductibles</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732016936"/>
                  </a:ext>
                </a:extLst>
              </a:tr>
              <a:tr h="285242">
                <a:tc>
                  <a:txBody>
                    <a:bodyPr/>
                    <a:lstStyle/>
                    <a:p>
                      <a:pPr algn="ctr" fontAlgn="b"/>
                      <a:r>
                        <a:rPr lang="en-US" sz="800" u="none" strike="noStrike" dirty="0">
                          <a:effectLst/>
                        </a:rPr>
                        <a:t>13</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Insurance -Life, Umbrella, Disability Insurance (exclude housing/medical)</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450480610"/>
                  </a:ext>
                </a:extLst>
              </a:tr>
              <a:tr h="285242">
                <a:tc>
                  <a:txBody>
                    <a:bodyPr/>
                    <a:lstStyle/>
                    <a:p>
                      <a:pPr algn="ctr" fontAlgn="b"/>
                      <a:r>
                        <a:rPr lang="en-US" sz="800" u="none" strike="noStrike" dirty="0">
                          <a:effectLst/>
                        </a:rPr>
                        <a:t>14</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Taxes (paid through withholding, estimated, or paid at time of filing) </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767845931"/>
                  </a:ext>
                </a:extLst>
              </a:tr>
              <a:tr h="285242">
                <a:tc>
                  <a:txBody>
                    <a:bodyPr/>
                    <a:lstStyle/>
                    <a:p>
                      <a:pPr algn="ctr" fontAlgn="b"/>
                      <a:r>
                        <a:rPr lang="en-US" sz="800" u="none" strike="noStrike" dirty="0">
                          <a:effectLst/>
                        </a:rPr>
                        <a:t>15</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Debt Repayment (items purchase in prior periods now being paid off)</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709269206"/>
                  </a:ext>
                </a:extLst>
              </a:tr>
              <a:tr h="285242">
                <a:tc>
                  <a:txBody>
                    <a:bodyPr/>
                    <a:lstStyle/>
                    <a:p>
                      <a:pPr algn="ctr" fontAlgn="b"/>
                      <a:r>
                        <a:rPr lang="en-US" sz="800" u="none" strike="noStrike" dirty="0">
                          <a:effectLst/>
                        </a:rPr>
                        <a:t>16</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Savings (pre-retirement and retirement)</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2984893374"/>
                  </a:ext>
                </a:extLst>
              </a:tr>
              <a:tr h="285242">
                <a:tc>
                  <a:txBody>
                    <a:bodyPr/>
                    <a:lstStyle/>
                    <a:p>
                      <a:pPr algn="ctr" fontAlgn="b"/>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One-time expenses </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4218174702"/>
                  </a:ext>
                </a:extLst>
              </a:tr>
              <a:tr h="285242">
                <a:tc>
                  <a:txBody>
                    <a:bodyPr/>
                    <a:lstStyle/>
                    <a:p>
                      <a:pPr algn="ctr" fontAlgn="b"/>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6644" marR="6644" marT="6644" marB="0" anchor="b"/>
                </a:tc>
                <a:tc>
                  <a:txBody>
                    <a:bodyPr/>
                    <a:lstStyle/>
                    <a:p>
                      <a:pPr algn="ctr" fontAlgn="t"/>
                      <a:r>
                        <a:rPr lang="en-US" sz="800" u="none" strike="noStrike" dirty="0">
                          <a:effectLst/>
                        </a:rPr>
                        <a:t>USE</a:t>
                      </a:r>
                      <a:endParaRPr lang="en-US" sz="800" b="0" i="0" u="none" strike="noStrike" dirty="0">
                        <a:solidFill>
                          <a:srgbClr val="1F3763"/>
                        </a:solidFill>
                        <a:effectLst/>
                        <a:latin typeface="Calibri" panose="020F0502020204030204" pitchFamily="34" charset="0"/>
                      </a:endParaRPr>
                    </a:p>
                  </a:txBody>
                  <a:tcPr marL="6644" marR="6644" marT="6644" marB="0"/>
                </a:tc>
                <a:tc>
                  <a:txBody>
                    <a:bodyPr/>
                    <a:lstStyle/>
                    <a:p>
                      <a:pPr algn="l" fontAlgn="ctr"/>
                      <a:r>
                        <a:rPr lang="en-US" sz="1300" u="none" strike="noStrike" dirty="0">
                          <a:effectLst/>
                        </a:rPr>
                        <a:t>Business Related Expenses (if you mingle your business and personal budget)  </a:t>
                      </a:r>
                      <a:endParaRPr lang="en-US" sz="1300" b="0" i="0" u="none" strike="noStrike" dirty="0">
                        <a:solidFill>
                          <a:srgbClr val="1F3763"/>
                        </a:solidFill>
                        <a:effectLst/>
                        <a:latin typeface="Calibri" panose="020F0502020204030204" pitchFamily="34" charset="0"/>
                      </a:endParaRPr>
                    </a:p>
                  </a:txBody>
                  <a:tcPr marL="6644" marR="6644" marT="6644" marB="0" anchor="ctr"/>
                </a:tc>
                <a:extLst>
                  <a:ext uri="{0D108BD9-81ED-4DB2-BD59-A6C34878D82A}">
                    <a16:rowId xmlns:a16="http://schemas.microsoft.com/office/drawing/2014/main" val="1911060623"/>
                  </a:ext>
                </a:extLst>
              </a:tr>
            </a:tbl>
          </a:graphicData>
        </a:graphic>
      </p:graphicFrame>
    </p:spTree>
    <p:extLst>
      <p:ext uri="{BB962C8B-B14F-4D97-AF65-F5344CB8AC3E}">
        <p14:creationId xmlns:p14="http://schemas.microsoft.com/office/powerpoint/2010/main" val="192665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50C3-7933-7743-9690-689471797FC6}"/>
              </a:ext>
            </a:extLst>
          </p:cNvPr>
          <p:cNvSpPr>
            <a:spLocks noGrp="1"/>
          </p:cNvSpPr>
          <p:nvPr>
            <p:ph type="title"/>
          </p:nvPr>
        </p:nvSpPr>
        <p:spPr>
          <a:xfrm>
            <a:off x="1817226" y="316737"/>
            <a:ext cx="9544484" cy="1077229"/>
          </a:xfrm>
        </p:spPr>
        <p:txBody>
          <a:bodyPr>
            <a:normAutofit/>
          </a:bodyPr>
          <a:lstStyle/>
          <a:p>
            <a:r>
              <a:rPr lang="en-US" dirty="0"/>
              <a:t>Step 2 – Gather ACTUAL data </a:t>
            </a:r>
          </a:p>
        </p:txBody>
      </p:sp>
      <p:sp>
        <p:nvSpPr>
          <p:cNvPr id="3" name="Content Placeholder 2">
            <a:extLst>
              <a:ext uri="{FF2B5EF4-FFF2-40B4-BE49-F238E27FC236}">
                <a16:creationId xmlns:a16="http://schemas.microsoft.com/office/drawing/2014/main" id="{FC3117A0-549A-674E-8F56-BEBFCA79CFEB}"/>
              </a:ext>
            </a:extLst>
          </p:cNvPr>
          <p:cNvSpPr>
            <a:spLocks noGrp="1"/>
          </p:cNvSpPr>
          <p:nvPr>
            <p:ph idx="1"/>
          </p:nvPr>
        </p:nvSpPr>
        <p:spPr>
          <a:xfrm>
            <a:off x="1078173" y="1146412"/>
            <a:ext cx="10283535" cy="5254387"/>
          </a:xfrm>
        </p:spPr>
        <p:txBody>
          <a:bodyPr>
            <a:normAutofit/>
          </a:bodyPr>
          <a:lstStyle/>
          <a:p>
            <a:pPr marL="0" indent="0">
              <a:buNone/>
            </a:pPr>
            <a:r>
              <a:rPr lang="en-US" sz="2400" b="1" dirty="0">
                <a:solidFill>
                  <a:srgbClr val="FF0000"/>
                </a:solidFill>
              </a:rPr>
              <a:t>ACTION </a:t>
            </a:r>
            <a:r>
              <a:rPr lang="en-US" sz="2400" dirty="0"/>
              <a:t>– Gather</a:t>
            </a:r>
          </a:p>
          <a:p>
            <a:pPr lvl="1"/>
            <a:r>
              <a:rPr lang="en-US" sz="2200" dirty="0"/>
              <a:t>W-2 from prior year </a:t>
            </a:r>
          </a:p>
          <a:p>
            <a:pPr lvl="1"/>
            <a:r>
              <a:rPr lang="en-US" sz="2200" dirty="0"/>
              <a:t>Tax Return from prior year</a:t>
            </a:r>
          </a:p>
          <a:p>
            <a:pPr lvl="1"/>
            <a:r>
              <a:rPr lang="en-US" sz="2200" dirty="0"/>
              <a:t>DOWNLOAD bank transactions from prior year (best to put in excel)</a:t>
            </a:r>
          </a:p>
          <a:p>
            <a:pPr lvl="1"/>
            <a:r>
              <a:rPr lang="en-US" sz="2200" dirty="0"/>
              <a:t>DOWNLOAD credit card transactions (best to put in excel)</a:t>
            </a:r>
          </a:p>
          <a:p>
            <a:pPr marL="457200" lvl="1" indent="-442913">
              <a:buNone/>
            </a:pPr>
            <a:r>
              <a:rPr lang="en-US" sz="2400" b="1" dirty="0">
                <a:solidFill>
                  <a:srgbClr val="FF0000"/>
                </a:solidFill>
              </a:rPr>
              <a:t>ACTION  - </a:t>
            </a:r>
            <a:r>
              <a:rPr lang="en-US" sz="2400" dirty="0"/>
              <a:t>Consolidate bank &amp; credit card transactions into one sheet</a:t>
            </a:r>
          </a:p>
          <a:p>
            <a:pPr lvl="1"/>
            <a:r>
              <a:rPr lang="en-US" sz="2400" dirty="0"/>
              <a:t>Add the “Category code” to each transaction</a:t>
            </a:r>
          </a:p>
          <a:p>
            <a:pPr lvl="1"/>
            <a:r>
              <a:rPr lang="en-US" sz="2400" dirty="0"/>
              <a:t>Sort  &amp; Subtotal by Category  Code</a:t>
            </a:r>
          </a:p>
          <a:p>
            <a:pPr marL="0" indent="0">
              <a:buNone/>
            </a:pPr>
            <a:r>
              <a:rPr lang="en-US" sz="2400" b="1" dirty="0">
                <a:solidFill>
                  <a:srgbClr val="FFFF00"/>
                </a:solidFill>
              </a:rPr>
              <a:t>TIP</a:t>
            </a:r>
            <a:r>
              <a:rPr lang="en-US" sz="2400" b="1" dirty="0"/>
              <a:t> - SIMPLIFY – one bank, one credit card</a:t>
            </a:r>
            <a:endParaRPr lang="en-US" sz="2600" b="1" dirty="0"/>
          </a:p>
          <a:p>
            <a:endParaRPr lang="en-US" dirty="0"/>
          </a:p>
        </p:txBody>
      </p:sp>
    </p:spTree>
    <p:extLst>
      <p:ext uri="{BB962C8B-B14F-4D97-AF65-F5344CB8AC3E}">
        <p14:creationId xmlns:p14="http://schemas.microsoft.com/office/powerpoint/2010/main" val="97027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B69F-1A50-6643-86E7-4CB6F76D7E40}"/>
              </a:ext>
            </a:extLst>
          </p:cNvPr>
          <p:cNvSpPr>
            <a:spLocks noGrp="1"/>
          </p:cNvSpPr>
          <p:nvPr>
            <p:ph type="title"/>
          </p:nvPr>
        </p:nvSpPr>
        <p:spPr>
          <a:xfrm>
            <a:off x="236922" y="206478"/>
            <a:ext cx="11105147" cy="1077229"/>
          </a:xfrm>
        </p:spPr>
        <p:txBody>
          <a:bodyPr>
            <a:normAutofit/>
          </a:bodyPr>
          <a:lstStyle/>
          <a:p>
            <a:r>
              <a:rPr lang="en-US" dirty="0"/>
              <a:t>SAMPLE </a:t>
            </a:r>
            <a:br>
              <a:rPr lang="en-US" dirty="0"/>
            </a:br>
            <a:r>
              <a:rPr lang="en-US" dirty="0"/>
              <a:t>download of bank and credit card transactions</a:t>
            </a:r>
          </a:p>
        </p:txBody>
      </p:sp>
      <p:pic>
        <p:nvPicPr>
          <p:cNvPr id="5" name="Content Placeholder 4">
            <a:extLst>
              <a:ext uri="{FF2B5EF4-FFF2-40B4-BE49-F238E27FC236}">
                <a16:creationId xmlns:a16="http://schemas.microsoft.com/office/drawing/2014/main" id="{2EDDE871-2A54-2940-A395-A045D3EBB3C2}"/>
              </a:ext>
            </a:extLst>
          </p:cNvPr>
          <p:cNvPicPr>
            <a:picLocks noGrp="1" noChangeAspect="1"/>
          </p:cNvPicPr>
          <p:nvPr>
            <p:ph idx="1"/>
          </p:nvPr>
        </p:nvPicPr>
        <p:blipFill>
          <a:blip r:embed="rId2"/>
          <a:stretch>
            <a:fillRect/>
          </a:stretch>
        </p:blipFill>
        <p:spPr>
          <a:xfrm>
            <a:off x="1954655" y="1940560"/>
            <a:ext cx="8614920" cy="3855115"/>
          </a:xfrm>
        </p:spPr>
      </p:pic>
    </p:spTree>
    <p:extLst>
      <p:ext uri="{BB962C8B-B14F-4D97-AF65-F5344CB8AC3E}">
        <p14:creationId xmlns:p14="http://schemas.microsoft.com/office/powerpoint/2010/main" val="266602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80FB-96B6-6446-9F7A-C756E47C1205}"/>
              </a:ext>
            </a:extLst>
          </p:cNvPr>
          <p:cNvSpPr>
            <a:spLocks noGrp="1"/>
          </p:cNvSpPr>
          <p:nvPr>
            <p:ph type="title"/>
          </p:nvPr>
        </p:nvSpPr>
        <p:spPr>
          <a:xfrm>
            <a:off x="851338" y="808056"/>
            <a:ext cx="9718801" cy="1077229"/>
          </a:xfrm>
        </p:spPr>
        <p:txBody>
          <a:bodyPr/>
          <a:lstStyle/>
          <a:p>
            <a:r>
              <a:rPr lang="en-US" dirty="0"/>
              <a:t>SAMPLE– Sort by type &amp; subtotal </a:t>
            </a:r>
          </a:p>
        </p:txBody>
      </p:sp>
      <p:pic>
        <p:nvPicPr>
          <p:cNvPr id="5" name="Content Placeholder 4">
            <a:extLst>
              <a:ext uri="{FF2B5EF4-FFF2-40B4-BE49-F238E27FC236}">
                <a16:creationId xmlns:a16="http://schemas.microsoft.com/office/drawing/2014/main" id="{AB720E56-C807-544A-9E9F-421EB16F025C}"/>
              </a:ext>
            </a:extLst>
          </p:cNvPr>
          <p:cNvPicPr>
            <a:picLocks noGrp="1" noChangeAspect="1"/>
          </p:cNvPicPr>
          <p:nvPr>
            <p:ph idx="1"/>
          </p:nvPr>
        </p:nvPicPr>
        <p:blipFill>
          <a:blip r:embed="rId2"/>
          <a:stretch>
            <a:fillRect/>
          </a:stretch>
        </p:blipFill>
        <p:spPr>
          <a:xfrm>
            <a:off x="851338" y="1545021"/>
            <a:ext cx="9947052" cy="4599535"/>
          </a:xfrm>
        </p:spPr>
      </p:pic>
    </p:spTree>
    <p:extLst>
      <p:ext uri="{BB962C8B-B14F-4D97-AF65-F5344CB8AC3E}">
        <p14:creationId xmlns:p14="http://schemas.microsoft.com/office/powerpoint/2010/main" val="57651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E757-EC22-BF42-8955-272D922505C7}"/>
              </a:ext>
            </a:extLst>
          </p:cNvPr>
          <p:cNvSpPr>
            <a:spLocks noGrp="1"/>
          </p:cNvSpPr>
          <p:nvPr>
            <p:ph type="title"/>
          </p:nvPr>
        </p:nvSpPr>
        <p:spPr>
          <a:xfrm>
            <a:off x="551793" y="224732"/>
            <a:ext cx="10657490" cy="1077229"/>
          </a:xfrm>
        </p:spPr>
        <p:txBody>
          <a:bodyPr>
            <a:normAutofit/>
          </a:bodyPr>
          <a:lstStyle/>
          <a:p>
            <a:r>
              <a:rPr lang="en-US" dirty="0"/>
              <a:t>Step 3 – ENTER category subtotals on form 3.01 (simplified)</a:t>
            </a:r>
          </a:p>
        </p:txBody>
      </p:sp>
      <p:pic>
        <p:nvPicPr>
          <p:cNvPr id="5" name="Content Placeholder 4">
            <a:extLst>
              <a:ext uri="{FF2B5EF4-FFF2-40B4-BE49-F238E27FC236}">
                <a16:creationId xmlns:a16="http://schemas.microsoft.com/office/drawing/2014/main" id="{0D503C3A-C083-B64F-99EE-E34EC062406B}"/>
              </a:ext>
            </a:extLst>
          </p:cNvPr>
          <p:cNvPicPr>
            <a:picLocks noGrp="1" noChangeAspect="1"/>
          </p:cNvPicPr>
          <p:nvPr>
            <p:ph idx="1"/>
          </p:nvPr>
        </p:nvPicPr>
        <p:blipFill>
          <a:blip r:embed="rId2"/>
          <a:stretch>
            <a:fillRect/>
          </a:stretch>
        </p:blipFill>
        <p:spPr>
          <a:xfrm>
            <a:off x="1240473" y="1301961"/>
            <a:ext cx="9726612" cy="5556039"/>
          </a:xfrm>
        </p:spPr>
      </p:pic>
    </p:spTree>
    <p:extLst>
      <p:ext uri="{BB962C8B-B14F-4D97-AF65-F5344CB8AC3E}">
        <p14:creationId xmlns:p14="http://schemas.microsoft.com/office/powerpoint/2010/main" val="120697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D59B-B6C3-7F48-BE35-5A081F79D0A4}"/>
              </a:ext>
            </a:extLst>
          </p:cNvPr>
          <p:cNvSpPr>
            <a:spLocks noGrp="1"/>
          </p:cNvSpPr>
          <p:nvPr>
            <p:ph type="title"/>
          </p:nvPr>
        </p:nvSpPr>
        <p:spPr>
          <a:xfrm>
            <a:off x="2651613" y="221203"/>
            <a:ext cx="8497470" cy="925210"/>
          </a:xfrm>
        </p:spPr>
        <p:txBody>
          <a:bodyPr>
            <a:normAutofit fontScale="90000"/>
          </a:bodyPr>
          <a:lstStyle/>
          <a:p>
            <a:r>
              <a:rPr lang="en-US" dirty="0"/>
              <a:t>Once you have the prior year’s transactions</a:t>
            </a:r>
            <a:br>
              <a:rPr lang="en-US" dirty="0"/>
            </a:br>
            <a:endParaRPr lang="en-US" dirty="0"/>
          </a:p>
        </p:txBody>
      </p:sp>
      <p:sp>
        <p:nvSpPr>
          <p:cNvPr id="3" name="Content Placeholder 2">
            <a:extLst>
              <a:ext uri="{FF2B5EF4-FFF2-40B4-BE49-F238E27FC236}">
                <a16:creationId xmlns:a16="http://schemas.microsoft.com/office/drawing/2014/main" id="{96FF2E2E-5668-6341-935C-06EF0E0F5C89}"/>
              </a:ext>
            </a:extLst>
          </p:cNvPr>
          <p:cNvSpPr>
            <a:spLocks noGrp="1"/>
          </p:cNvSpPr>
          <p:nvPr>
            <p:ph idx="1"/>
          </p:nvPr>
        </p:nvSpPr>
        <p:spPr>
          <a:xfrm>
            <a:off x="1115993" y="1146413"/>
            <a:ext cx="10215623" cy="6099858"/>
          </a:xfrm>
        </p:spPr>
        <p:txBody>
          <a:bodyPr>
            <a:normAutofit/>
          </a:bodyPr>
          <a:lstStyle/>
          <a:p>
            <a:pPr marL="914400" lvl="1" indent="-457200">
              <a:buFont typeface="+mj-lt"/>
              <a:buAutoNum type="arabicPeriod"/>
            </a:pPr>
            <a:r>
              <a:rPr lang="en-US" sz="2400" dirty="0"/>
              <a:t>Determine were cash positive or cash negative in the prior year.</a:t>
            </a:r>
          </a:p>
          <a:p>
            <a:pPr marL="914400" lvl="1" indent="-457200">
              <a:buFont typeface="+mj-lt"/>
              <a:buAutoNum type="arabicPeriod"/>
            </a:pPr>
            <a:r>
              <a:rPr lang="en-US" sz="2400" dirty="0"/>
              <a:t>Review what will or can be different in the coming year. – </a:t>
            </a:r>
          </a:p>
          <a:p>
            <a:pPr marL="1377950" lvl="2" indent="-457200"/>
            <a:r>
              <a:rPr lang="en-US" sz="2200" dirty="0"/>
              <a:t>Focus on big ticket items.  </a:t>
            </a:r>
          </a:p>
          <a:p>
            <a:pPr marL="1377950" lvl="2" indent="-457200"/>
            <a:r>
              <a:rPr lang="en-US" sz="2200" dirty="0"/>
              <a:t>Focus on Income</a:t>
            </a:r>
          </a:p>
          <a:p>
            <a:pPr marL="914400" lvl="1" indent="-457200">
              <a:buFont typeface="+mj-lt"/>
              <a:buAutoNum type="arabicPeriod"/>
            </a:pPr>
            <a:r>
              <a:rPr lang="en-US" sz="2400" dirty="0"/>
              <a:t>Prepare a Cash Flow Statement for the coming year</a:t>
            </a:r>
          </a:p>
          <a:p>
            <a:pPr marL="914400" lvl="1" indent="-457200">
              <a:buFont typeface="+mj-lt"/>
              <a:buAutoNum type="arabicPeriod"/>
            </a:pPr>
            <a:r>
              <a:rPr lang="en-US" sz="2400" dirty="0"/>
              <a:t>Check in at least annually to see if you are on track</a:t>
            </a:r>
          </a:p>
          <a:p>
            <a:pPr marL="457200" lvl="1" indent="0">
              <a:lnSpc>
                <a:spcPct val="100000"/>
              </a:lnSpc>
              <a:spcBef>
                <a:spcPts val="0"/>
              </a:spcBef>
              <a:spcAft>
                <a:spcPts val="0"/>
              </a:spcAft>
              <a:buNone/>
            </a:pPr>
            <a:endParaRPr lang="en-US" sz="1600" i="1" dirty="0">
              <a:solidFill>
                <a:schemeClr val="tx1">
                  <a:lumMod val="95000"/>
                </a:schemeClr>
              </a:solidFill>
            </a:endParaRPr>
          </a:p>
          <a:p>
            <a:endParaRPr lang="en-US" sz="2400" i="1" dirty="0">
              <a:solidFill>
                <a:schemeClr val="tx1">
                  <a:lumMod val="95000"/>
                </a:schemeClr>
              </a:solidFill>
            </a:endParaRPr>
          </a:p>
          <a:p>
            <a:pPr marL="457200" lvl="1" indent="0">
              <a:buNone/>
            </a:pPr>
            <a:endParaRPr lang="en-US" i="1" dirty="0">
              <a:solidFill>
                <a:srgbClr val="0432FF"/>
              </a:solidFill>
            </a:endParaRPr>
          </a:p>
          <a:p>
            <a:pPr marL="457200" lvl="1" indent="0">
              <a:buNone/>
            </a:pPr>
            <a:endParaRPr lang="en-US" dirty="0"/>
          </a:p>
        </p:txBody>
      </p:sp>
    </p:spTree>
    <p:extLst>
      <p:ext uri="{BB962C8B-B14F-4D97-AF65-F5344CB8AC3E}">
        <p14:creationId xmlns:p14="http://schemas.microsoft.com/office/powerpoint/2010/main" val="249382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8A03-5C43-794D-B907-D8AA72484F1E}"/>
              </a:ext>
            </a:extLst>
          </p:cNvPr>
          <p:cNvSpPr>
            <a:spLocks noGrp="1"/>
          </p:cNvSpPr>
          <p:nvPr>
            <p:ph type="title"/>
          </p:nvPr>
        </p:nvSpPr>
        <p:spPr>
          <a:xfrm>
            <a:off x="804041" y="177436"/>
            <a:ext cx="10326413" cy="1077229"/>
          </a:xfrm>
        </p:spPr>
        <p:txBody>
          <a:bodyPr/>
          <a:lstStyle/>
          <a:p>
            <a:r>
              <a:rPr lang="en-US" dirty="0"/>
              <a:t>EXERCISE - Prepare Maria’s Cash Flow Statement</a:t>
            </a:r>
          </a:p>
        </p:txBody>
      </p:sp>
      <p:sp>
        <p:nvSpPr>
          <p:cNvPr id="3" name="Content Placeholder 2">
            <a:extLst>
              <a:ext uri="{FF2B5EF4-FFF2-40B4-BE49-F238E27FC236}">
                <a16:creationId xmlns:a16="http://schemas.microsoft.com/office/drawing/2014/main" id="{17B82A3C-3E7A-6C4B-8EED-1C95EBAF5532}"/>
              </a:ext>
            </a:extLst>
          </p:cNvPr>
          <p:cNvSpPr>
            <a:spLocks noGrp="1"/>
          </p:cNvSpPr>
          <p:nvPr>
            <p:ph idx="1"/>
          </p:nvPr>
        </p:nvSpPr>
        <p:spPr>
          <a:xfrm>
            <a:off x="1087821" y="1087822"/>
            <a:ext cx="9435022" cy="5470634"/>
          </a:xfrm>
        </p:spPr>
        <p:txBody>
          <a:bodyPr>
            <a:normAutofit fontScale="92500" lnSpcReduction="10000"/>
          </a:bodyPr>
          <a:lstStyle/>
          <a:p>
            <a:pPr marL="0" indent="0">
              <a:buNone/>
            </a:pPr>
            <a:r>
              <a:rPr lang="en-US" dirty="0"/>
              <a:t>Divide into breakout groups (approx. 4- 5 people per group)</a:t>
            </a:r>
          </a:p>
          <a:p>
            <a:pPr marL="0" indent="0">
              <a:buNone/>
            </a:pPr>
            <a:r>
              <a:rPr lang="en-US" dirty="0"/>
              <a:t>One person with Word and Excel to  SHARE their screen  with group</a:t>
            </a:r>
          </a:p>
          <a:p>
            <a:pPr marL="0" indent="0">
              <a:buNone/>
            </a:pPr>
            <a:r>
              <a:rPr lang="en-US" dirty="0"/>
              <a:t>SCROLL through exercise 3.11a.  Which has 35 questions – Each person to answer 5 questions, then rotate to the next person. </a:t>
            </a:r>
          </a:p>
          <a:p>
            <a:pPr marL="0" indent="0">
              <a:buNone/>
            </a:pPr>
            <a:r>
              <a:rPr lang="en-US" dirty="0"/>
              <a:t>The person sharing their screen should Enter the answers ON WORD DOCUMENT</a:t>
            </a:r>
          </a:p>
          <a:p>
            <a:pPr marL="0" indent="0">
              <a:buNone/>
            </a:pPr>
            <a:r>
              <a:rPr lang="en-US" dirty="0"/>
              <a:t>	in Column A – is this budget item?   - yes or no</a:t>
            </a:r>
          </a:p>
          <a:p>
            <a:pPr marL="0" indent="0">
              <a:buNone/>
            </a:pPr>
            <a:r>
              <a:rPr lang="en-US" dirty="0"/>
              <a:t>	in Column B – if a budget item the amount of cash in or cash out</a:t>
            </a:r>
          </a:p>
          <a:p>
            <a:pPr marL="450850" lvl="1" indent="0">
              <a:buNone/>
            </a:pPr>
            <a:r>
              <a:rPr lang="en-US" dirty="0"/>
              <a:t>Then when done:</a:t>
            </a:r>
          </a:p>
          <a:p>
            <a:pPr marL="0" indent="0">
              <a:buNone/>
            </a:pPr>
            <a:r>
              <a:rPr lang="en-US" dirty="0"/>
              <a:t>ENTER  on excel form 3.01a next to the proper category the amount</a:t>
            </a:r>
          </a:p>
          <a:p>
            <a:pPr marL="0" indent="0">
              <a:buNone/>
            </a:pPr>
            <a:r>
              <a:rPr lang="en-US" dirty="0"/>
              <a:t>ADD up the cash in and cash out and CALCULATE </a:t>
            </a:r>
          </a:p>
          <a:p>
            <a:r>
              <a:rPr lang="en-US" dirty="0">
                <a:solidFill>
                  <a:srgbClr val="FF0000"/>
                </a:solidFill>
              </a:rPr>
              <a:t>Is Maria Cash positive or negative for the year, and by how much? </a:t>
            </a:r>
          </a:p>
          <a:p>
            <a:pPr marL="0" indent="0">
              <a:buNone/>
            </a:pPr>
            <a:endParaRPr lang="en-US" dirty="0"/>
          </a:p>
        </p:txBody>
      </p:sp>
    </p:spTree>
    <p:extLst>
      <p:ext uri="{BB962C8B-B14F-4D97-AF65-F5344CB8AC3E}">
        <p14:creationId xmlns:p14="http://schemas.microsoft.com/office/powerpoint/2010/main" val="386642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8CBF-67A1-8646-8067-D47ED0861A7F}"/>
              </a:ext>
            </a:extLst>
          </p:cNvPr>
          <p:cNvSpPr>
            <a:spLocks noGrp="1"/>
          </p:cNvSpPr>
          <p:nvPr>
            <p:ph type="title"/>
          </p:nvPr>
        </p:nvSpPr>
        <p:spPr>
          <a:xfrm>
            <a:off x="1024760" y="808056"/>
            <a:ext cx="9545380" cy="1077229"/>
          </a:xfrm>
        </p:spPr>
        <p:txBody>
          <a:bodyPr>
            <a:normAutofit/>
          </a:bodyPr>
          <a:lstStyle/>
          <a:p>
            <a:r>
              <a:rPr lang="en-US" dirty="0"/>
              <a:t>Cash Flow </a:t>
            </a:r>
            <a:r>
              <a:rPr lang="en-US" dirty="0" err="1"/>
              <a:t>Statments</a:t>
            </a:r>
            <a:r>
              <a:rPr lang="en-US" dirty="0"/>
              <a:t> need to work for you –</a:t>
            </a:r>
            <a:br>
              <a:rPr lang="en-US" dirty="0"/>
            </a:br>
            <a:r>
              <a:rPr lang="en-US" dirty="0"/>
              <a:t> use meaningful categories</a:t>
            </a:r>
          </a:p>
        </p:txBody>
      </p:sp>
      <p:sp>
        <p:nvSpPr>
          <p:cNvPr id="4" name="Content Placeholder 3">
            <a:extLst>
              <a:ext uri="{FF2B5EF4-FFF2-40B4-BE49-F238E27FC236}">
                <a16:creationId xmlns:a16="http://schemas.microsoft.com/office/drawing/2014/main" id="{305CC1B3-DC07-BF43-A4F7-B0E121AA4278}"/>
              </a:ext>
            </a:extLst>
          </p:cNvPr>
          <p:cNvSpPr>
            <a:spLocks noGrp="1"/>
          </p:cNvSpPr>
          <p:nvPr>
            <p:ph idx="1"/>
          </p:nvPr>
        </p:nvSpPr>
        <p:spPr>
          <a:xfrm>
            <a:off x="7457088" y="4907223"/>
            <a:ext cx="3626071" cy="1702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lvl="1" indent="0" algn="ctr">
              <a:spcBef>
                <a:spcPts val="1000"/>
              </a:spcBef>
              <a:buNone/>
            </a:pPr>
            <a:r>
              <a:rPr lang="en-US" sz="2400" i="1" dirty="0">
                <a:solidFill>
                  <a:schemeClr val="bg1"/>
                </a:solidFill>
              </a:rPr>
              <a:t>Review  -  3.11c and 3.11d</a:t>
            </a:r>
            <a:endParaRPr lang="en-US" sz="1600" i="1" dirty="0">
              <a:solidFill>
                <a:schemeClr val="bg1"/>
              </a:solidFill>
            </a:endParaRPr>
          </a:p>
          <a:p>
            <a:pPr lvl="1"/>
            <a:r>
              <a:rPr lang="en-US" sz="1600" i="1" dirty="0">
                <a:solidFill>
                  <a:schemeClr val="bg1"/>
                </a:solidFill>
              </a:rPr>
              <a:t>Maria’s Annual Budget consolidated showing % of income and expenses</a:t>
            </a:r>
            <a:endParaRPr lang="en-US" dirty="0">
              <a:solidFill>
                <a:schemeClr val="bg1"/>
              </a:solidFill>
            </a:endParaRPr>
          </a:p>
        </p:txBody>
      </p:sp>
      <p:sp>
        <p:nvSpPr>
          <p:cNvPr id="6" name="TextBox 5">
            <a:extLst>
              <a:ext uri="{FF2B5EF4-FFF2-40B4-BE49-F238E27FC236}">
                <a16:creationId xmlns:a16="http://schemas.microsoft.com/office/drawing/2014/main" id="{010C4A78-CF68-B343-B185-50AA4D7FF8F5}"/>
              </a:ext>
            </a:extLst>
          </p:cNvPr>
          <p:cNvSpPr txBox="1"/>
          <p:nvPr/>
        </p:nvSpPr>
        <p:spPr>
          <a:xfrm>
            <a:off x="1198180" y="1885285"/>
            <a:ext cx="873409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Calculate the PERCENT each item contributes to overall cash in or cash our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Focus on larger items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MOST IMPORTANT – don’t think of “cutting down on expense” – think of ways you can increase your income</a:t>
            </a:r>
          </a:p>
        </p:txBody>
      </p:sp>
    </p:spTree>
    <p:extLst>
      <p:ext uri="{BB962C8B-B14F-4D97-AF65-F5344CB8AC3E}">
        <p14:creationId xmlns:p14="http://schemas.microsoft.com/office/powerpoint/2010/main" val="1737206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E9F1-BC22-FF40-90BA-51CF085C25BA}"/>
              </a:ext>
            </a:extLst>
          </p:cNvPr>
          <p:cNvSpPr>
            <a:spLocks noGrp="1"/>
          </p:cNvSpPr>
          <p:nvPr>
            <p:ph type="title"/>
          </p:nvPr>
        </p:nvSpPr>
        <p:spPr>
          <a:xfrm>
            <a:off x="3116776" y="303089"/>
            <a:ext cx="7958331" cy="706845"/>
          </a:xfrm>
        </p:spPr>
        <p:txBody>
          <a:bodyPr>
            <a:normAutofit/>
          </a:bodyPr>
          <a:lstStyle/>
          <a:p>
            <a:r>
              <a:rPr lang="en-US" sz="4000" dirty="0"/>
              <a:t>Monthly Budget</a:t>
            </a:r>
          </a:p>
        </p:txBody>
      </p:sp>
      <p:sp>
        <p:nvSpPr>
          <p:cNvPr id="3" name="Content Placeholder 2">
            <a:extLst>
              <a:ext uri="{FF2B5EF4-FFF2-40B4-BE49-F238E27FC236}">
                <a16:creationId xmlns:a16="http://schemas.microsoft.com/office/drawing/2014/main" id="{40D37101-8E3F-7A4A-A1D2-87076177C73D}"/>
              </a:ext>
            </a:extLst>
          </p:cNvPr>
          <p:cNvSpPr>
            <a:spLocks noGrp="1"/>
          </p:cNvSpPr>
          <p:nvPr>
            <p:ph idx="1"/>
          </p:nvPr>
        </p:nvSpPr>
        <p:spPr>
          <a:xfrm>
            <a:off x="1023582" y="1105469"/>
            <a:ext cx="10153934" cy="5172502"/>
          </a:xfrm>
        </p:spPr>
        <p:txBody>
          <a:bodyPr>
            <a:normAutofit/>
          </a:bodyPr>
          <a:lstStyle/>
          <a:p>
            <a:pPr marL="0" indent="0">
              <a:lnSpc>
                <a:spcPct val="100000"/>
              </a:lnSpc>
              <a:spcBef>
                <a:spcPts val="0"/>
              </a:spcBef>
              <a:spcAft>
                <a:spcPts val="0"/>
              </a:spcAft>
              <a:buNone/>
            </a:pPr>
            <a:r>
              <a:rPr lang="en-US" sz="2600" dirty="0"/>
              <a:t>You can refine your annual cash flow statement to a monthly –  but do the annual first.   </a:t>
            </a:r>
          </a:p>
          <a:p>
            <a:pPr marL="0" indent="0">
              <a:lnSpc>
                <a:spcPct val="100000"/>
              </a:lnSpc>
              <a:spcBef>
                <a:spcPts val="0"/>
              </a:spcBef>
              <a:spcAft>
                <a:spcPts val="0"/>
              </a:spcAft>
              <a:buNone/>
            </a:pPr>
            <a:endParaRPr lang="en-US" sz="2600" dirty="0"/>
          </a:p>
          <a:p>
            <a:pPr marL="0" indent="0">
              <a:lnSpc>
                <a:spcPct val="100000"/>
              </a:lnSpc>
              <a:spcBef>
                <a:spcPts val="0"/>
              </a:spcBef>
              <a:spcAft>
                <a:spcPts val="0"/>
              </a:spcAft>
              <a:buNone/>
            </a:pPr>
            <a:r>
              <a:rPr lang="en-US" sz="2600" dirty="0"/>
              <a:t>When preparing a monthly budget key areas to adjust/watch:</a:t>
            </a:r>
          </a:p>
          <a:p>
            <a:pPr lvl="1"/>
            <a:r>
              <a:rPr lang="en-US" sz="2600" dirty="0"/>
              <a:t>Payroll periods</a:t>
            </a:r>
          </a:p>
          <a:p>
            <a:pPr lvl="1"/>
            <a:r>
              <a:rPr lang="en-US" sz="2600" dirty="0"/>
              <a:t>Income and Expenses which are not routine</a:t>
            </a:r>
          </a:p>
          <a:p>
            <a:pPr lvl="1"/>
            <a:r>
              <a:rPr lang="en-US" sz="2600" dirty="0"/>
              <a:t>Tax Liabilities - estimating what is due</a:t>
            </a:r>
          </a:p>
        </p:txBody>
      </p:sp>
      <p:sp>
        <p:nvSpPr>
          <p:cNvPr id="4" name="Rectangle 3">
            <a:extLst>
              <a:ext uri="{FF2B5EF4-FFF2-40B4-BE49-F238E27FC236}">
                <a16:creationId xmlns:a16="http://schemas.microsoft.com/office/drawing/2014/main" id="{DF0FA1DB-48A3-0E48-B791-596FD4CBC77D}"/>
              </a:ext>
            </a:extLst>
          </p:cNvPr>
          <p:cNvSpPr/>
          <p:nvPr/>
        </p:nvSpPr>
        <p:spPr>
          <a:xfrm>
            <a:off x="8229600" y="5031084"/>
            <a:ext cx="2845507" cy="134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spcBef>
                <a:spcPts val="1000"/>
              </a:spcBef>
              <a:buNone/>
            </a:pPr>
            <a:r>
              <a:rPr lang="en-US" sz="2400" i="1" dirty="0">
                <a:solidFill>
                  <a:schemeClr val="bg1"/>
                </a:solidFill>
              </a:rPr>
              <a:t>Review -Handout </a:t>
            </a:r>
          </a:p>
          <a:p>
            <a:pPr marL="0" lvl="1" indent="0">
              <a:spcBef>
                <a:spcPts val="1000"/>
              </a:spcBef>
              <a:buNone/>
            </a:pPr>
            <a:r>
              <a:rPr lang="en-US" sz="1600" i="1" dirty="0">
                <a:solidFill>
                  <a:schemeClr val="bg1"/>
                </a:solidFill>
              </a:rPr>
              <a:t>3.02 Monthly form</a:t>
            </a:r>
          </a:p>
          <a:p>
            <a:pPr algn="ctr"/>
            <a:endParaRPr lang="en-US" dirty="0"/>
          </a:p>
        </p:txBody>
      </p:sp>
    </p:spTree>
    <p:extLst>
      <p:ext uri="{BB962C8B-B14F-4D97-AF65-F5344CB8AC3E}">
        <p14:creationId xmlns:p14="http://schemas.microsoft.com/office/powerpoint/2010/main" val="58144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1AFB-A8EA-C048-AC7B-F1D05D27BEB6}"/>
              </a:ext>
            </a:extLst>
          </p:cNvPr>
          <p:cNvSpPr>
            <a:spLocks noGrp="1"/>
          </p:cNvSpPr>
          <p:nvPr>
            <p:ph type="title"/>
          </p:nvPr>
        </p:nvSpPr>
        <p:spPr>
          <a:xfrm>
            <a:off x="2916621" y="177422"/>
            <a:ext cx="7653518" cy="1173858"/>
          </a:xfrm>
        </p:spPr>
        <p:txBody>
          <a:bodyPr>
            <a:normAutofit fontScale="90000"/>
          </a:bodyPr>
          <a:lstStyle/>
          <a:p>
            <a:pPr algn="ctr"/>
            <a:r>
              <a:rPr lang="en-US" sz="4000" dirty="0"/>
              <a:t>Welcome to </a:t>
            </a:r>
            <a:br>
              <a:rPr lang="en-US" sz="4000" dirty="0"/>
            </a:br>
            <a:r>
              <a:rPr lang="en-US" sz="4000" dirty="0"/>
              <a:t>Money 101 EDUCATION</a:t>
            </a:r>
          </a:p>
        </p:txBody>
      </p:sp>
      <p:sp>
        <p:nvSpPr>
          <p:cNvPr id="3" name="Content Placeholder 2">
            <a:extLst>
              <a:ext uri="{FF2B5EF4-FFF2-40B4-BE49-F238E27FC236}">
                <a16:creationId xmlns:a16="http://schemas.microsoft.com/office/drawing/2014/main" id="{42841B0C-E713-4548-AE4E-3F80CEF85A3B}"/>
              </a:ext>
            </a:extLst>
          </p:cNvPr>
          <p:cNvSpPr>
            <a:spLocks noGrp="1"/>
          </p:cNvSpPr>
          <p:nvPr>
            <p:ph idx="1"/>
          </p:nvPr>
        </p:nvSpPr>
        <p:spPr>
          <a:xfrm>
            <a:off x="1678083" y="1351280"/>
            <a:ext cx="8892056" cy="4860847"/>
          </a:xfrm>
        </p:spPr>
        <p:txBody>
          <a:bodyPr>
            <a:normAutofit/>
          </a:bodyPr>
          <a:lstStyle/>
          <a:p>
            <a:pPr marL="630238" indent="-342900"/>
            <a:r>
              <a:rPr lang="en-US" sz="2400" dirty="0"/>
              <a:t>Money 101 Education is a program to help individuals gain financial literacy. </a:t>
            </a:r>
          </a:p>
          <a:p>
            <a:pPr indent="-57150"/>
            <a:r>
              <a:rPr lang="en-US" sz="2200" dirty="0"/>
              <a:t>  There are now five segments – each is five classes.</a:t>
            </a:r>
          </a:p>
          <a:p>
            <a:pPr lvl="1" indent="-57150"/>
            <a:r>
              <a:rPr lang="en-US" sz="2000" dirty="0"/>
              <a:t> Foundation</a:t>
            </a:r>
          </a:p>
          <a:p>
            <a:pPr lvl="1" indent="-57150"/>
            <a:r>
              <a:rPr lang="en-US" sz="2000" dirty="0"/>
              <a:t> Investments</a:t>
            </a:r>
          </a:p>
          <a:p>
            <a:pPr lvl="1" indent="-57150"/>
            <a:r>
              <a:rPr lang="en-US" sz="2000" dirty="0"/>
              <a:t> Taxation</a:t>
            </a:r>
          </a:p>
          <a:p>
            <a:pPr lvl="1" indent="-57150"/>
            <a:r>
              <a:rPr lang="en-US" sz="2000" dirty="0"/>
              <a:t> Real Estate</a:t>
            </a:r>
          </a:p>
          <a:p>
            <a:pPr lvl="1" indent="-57150"/>
            <a:r>
              <a:rPr lang="en-US" sz="2000" dirty="0"/>
              <a:t> Money and Life Cycles – from Birth to Death</a:t>
            </a:r>
          </a:p>
        </p:txBody>
      </p:sp>
    </p:spTree>
    <p:extLst>
      <p:ext uri="{BB962C8B-B14F-4D97-AF65-F5344CB8AC3E}">
        <p14:creationId xmlns:p14="http://schemas.microsoft.com/office/powerpoint/2010/main" val="144628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4104-61D5-FB4C-B27D-85790C8BBF34}"/>
              </a:ext>
            </a:extLst>
          </p:cNvPr>
          <p:cNvSpPr>
            <a:spLocks noGrp="1"/>
          </p:cNvSpPr>
          <p:nvPr>
            <p:ph type="title"/>
          </p:nvPr>
        </p:nvSpPr>
        <p:spPr/>
        <p:txBody>
          <a:bodyPr/>
          <a:lstStyle/>
          <a:p>
            <a:r>
              <a:rPr lang="en-US" dirty="0"/>
              <a:t>What is your next step?</a:t>
            </a:r>
          </a:p>
        </p:txBody>
      </p:sp>
      <p:sp>
        <p:nvSpPr>
          <p:cNvPr id="3" name="Content Placeholder 2">
            <a:extLst>
              <a:ext uri="{FF2B5EF4-FFF2-40B4-BE49-F238E27FC236}">
                <a16:creationId xmlns:a16="http://schemas.microsoft.com/office/drawing/2014/main" id="{3C68B536-8FC1-074F-BE9F-22BEE9576ADE}"/>
              </a:ext>
            </a:extLst>
          </p:cNvPr>
          <p:cNvSpPr>
            <a:spLocks noGrp="1"/>
          </p:cNvSpPr>
          <p:nvPr>
            <p:ph idx="1"/>
          </p:nvPr>
        </p:nvSpPr>
        <p:spPr>
          <a:xfrm>
            <a:off x="1099595" y="1620456"/>
            <a:ext cx="9470544" cy="4429488"/>
          </a:xfrm>
        </p:spPr>
        <p:txBody>
          <a:bodyPr>
            <a:normAutofit/>
          </a:bodyPr>
          <a:lstStyle/>
          <a:p>
            <a:r>
              <a:rPr lang="en-US" sz="2400" dirty="0"/>
              <a:t>Write down up to 3 actions you will take based on today’s seminar</a:t>
            </a:r>
          </a:p>
          <a:p>
            <a:r>
              <a:rPr lang="en-US" sz="2400" dirty="0"/>
              <a:t>Set a deadline for when you will accomplish each</a:t>
            </a:r>
          </a:p>
          <a:p>
            <a:r>
              <a:rPr lang="en-US" sz="2400" dirty="0"/>
              <a:t>Post it on your refrigerator/desk</a:t>
            </a:r>
          </a:p>
        </p:txBody>
      </p:sp>
    </p:spTree>
    <p:extLst>
      <p:ext uri="{BB962C8B-B14F-4D97-AF65-F5344CB8AC3E}">
        <p14:creationId xmlns:p14="http://schemas.microsoft.com/office/powerpoint/2010/main" val="379063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027E-FCA8-204F-8AAA-E6BF3592E7F8}"/>
              </a:ext>
            </a:extLst>
          </p:cNvPr>
          <p:cNvSpPr>
            <a:spLocks noGrp="1"/>
          </p:cNvSpPr>
          <p:nvPr>
            <p:ph type="title"/>
          </p:nvPr>
        </p:nvSpPr>
        <p:spPr>
          <a:xfrm>
            <a:off x="3251031" y="256263"/>
            <a:ext cx="7958331" cy="1077229"/>
          </a:xfrm>
        </p:spPr>
        <p:txBody>
          <a:bodyPr>
            <a:normAutofit/>
          </a:bodyPr>
          <a:lstStyle/>
          <a:p>
            <a:r>
              <a:rPr lang="en-US" dirty="0"/>
              <a:t>FREE Personal ZOOM Mentoring Sessions…</a:t>
            </a:r>
          </a:p>
        </p:txBody>
      </p:sp>
      <p:sp>
        <p:nvSpPr>
          <p:cNvPr id="3" name="Content Placeholder 2">
            <a:extLst>
              <a:ext uri="{FF2B5EF4-FFF2-40B4-BE49-F238E27FC236}">
                <a16:creationId xmlns:a16="http://schemas.microsoft.com/office/drawing/2014/main" id="{C03133C8-5DC9-B64D-AE69-26315420378A}"/>
              </a:ext>
            </a:extLst>
          </p:cNvPr>
          <p:cNvSpPr>
            <a:spLocks noGrp="1"/>
          </p:cNvSpPr>
          <p:nvPr>
            <p:ph idx="1"/>
          </p:nvPr>
        </p:nvSpPr>
        <p:spPr>
          <a:xfrm>
            <a:off x="961696" y="1828799"/>
            <a:ext cx="9340429" cy="3752195"/>
          </a:xfrm>
        </p:spPr>
        <p:txBody>
          <a:bodyPr/>
          <a:lstStyle/>
          <a:p>
            <a:pPr marL="0" indent="0">
              <a:buNone/>
            </a:pPr>
            <a:r>
              <a:rPr lang="en-US" dirty="0"/>
              <a:t>I am here to help. </a:t>
            </a:r>
          </a:p>
          <a:p>
            <a:pPr marL="0" indent="0">
              <a:buNone/>
            </a:pPr>
            <a:r>
              <a:rPr lang="en-US" dirty="0"/>
              <a:t>Get the link to book an appointment</a:t>
            </a:r>
          </a:p>
          <a:p>
            <a:r>
              <a:rPr lang="en-US" dirty="0">
                <a:hlinkClick r:id="rId2"/>
              </a:rPr>
              <a:t>https://money101education.com/home/private-appointments/</a:t>
            </a:r>
            <a:endParaRPr lang="en-US" dirty="0"/>
          </a:p>
        </p:txBody>
      </p:sp>
      <p:pic>
        <p:nvPicPr>
          <p:cNvPr id="5" name="Picture 4">
            <a:extLst>
              <a:ext uri="{FF2B5EF4-FFF2-40B4-BE49-F238E27FC236}">
                <a16:creationId xmlns:a16="http://schemas.microsoft.com/office/drawing/2014/main" id="{92AC3EA9-7205-C642-98CA-D4AFD56B8C90}"/>
              </a:ext>
            </a:extLst>
          </p:cNvPr>
          <p:cNvPicPr>
            <a:picLocks noChangeAspect="1"/>
          </p:cNvPicPr>
          <p:nvPr/>
        </p:nvPicPr>
        <p:blipFill>
          <a:blip r:embed="rId3"/>
          <a:stretch>
            <a:fillRect/>
          </a:stretch>
        </p:blipFill>
        <p:spPr>
          <a:xfrm>
            <a:off x="8625386" y="2653521"/>
            <a:ext cx="2583976" cy="3875964"/>
          </a:xfrm>
          <a:prstGeom prst="rect">
            <a:avLst/>
          </a:prstGeom>
        </p:spPr>
      </p:pic>
      <p:sp>
        <p:nvSpPr>
          <p:cNvPr id="4" name="TextBox 3">
            <a:extLst>
              <a:ext uri="{FF2B5EF4-FFF2-40B4-BE49-F238E27FC236}">
                <a16:creationId xmlns:a16="http://schemas.microsoft.com/office/drawing/2014/main" id="{AA688C92-17A2-0747-B168-6F4B534BA5FD}"/>
              </a:ext>
            </a:extLst>
          </p:cNvPr>
          <p:cNvSpPr txBox="1"/>
          <p:nvPr/>
        </p:nvSpPr>
        <p:spPr>
          <a:xfrm>
            <a:off x="2128345" y="2506717"/>
            <a:ext cx="184731" cy="369332"/>
          </a:xfrm>
          <a:prstGeom prst="rect">
            <a:avLst/>
          </a:prstGeom>
          <a:noFill/>
        </p:spPr>
        <p:txBody>
          <a:bodyPr wrap="none" rtlCol="0">
            <a:spAutoFit/>
          </a:bodyPr>
          <a:lstStyle/>
          <a:p>
            <a:endParaRPr lang="en-US" dirty="0"/>
          </a:p>
        </p:txBody>
      </p:sp>
      <p:pic>
        <p:nvPicPr>
          <p:cNvPr id="7" name="Picture 6" descr="A blue and gold logo&#10;&#10;AI-generated content may be incorrect.">
            <a:extLst>
              <a:ext uri="{FF2B5EF4-FFF2-40B4-BE49-F238E27FC236}">
                <a16:creationId xmlns:a16="http://schemas.microsoft.com/office/drawing/2014/main" id="{1217554A-9F6B-EB9D-59AB-712EDCB966F8}"/>
              </a:ext>
            </a:extLst>
          </p:cNvPr>
          <p:cNvPicPr>
            <a:picLocks noChangeAspect="1"/>
          </p:cNvPicPr>
          <p:nvPr/>
        </p:nvPicPr>
        <p:blipFill>
          <a:blip r:embed="rId4"/>
          <a:stretch>
            <a:fillRect/>
          </a:stretch>
        </p:blipFill>
        <p:spPr>
          <a:xfrm>
            <a:off x="1304192" y="403890"/>
            <a:ext cx="2971800" cy="1944565"/>
          </a:xfrm>
          <a:prstGeom prst="rect">
            <a:avLst/>
          </a:prstGeom>
        </p:spPr>
      </p:pic>
    </p:spTree>
    <p:extLst>
      <p:ext uri="{BB962C8B-B14F-4D97-AF65-F5344CB8AC3E}">
        <p14:creationId xmlns:p14="http://schemas.microsoft.com/office/powerpoint/2010/main" val="293593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55B1-56EB-26B7-2543-1D44B7DD13A1}"/>
              </a:ext>
            </a:extLst>
          </p:cNvPr>
          <p:cNvSpPr>
            <a:spLocks noGrp="1"/>
          </p:cNvSpPr>
          <p:nvPr>
            <p:ph type="title"/>
          </p:nvPr>
        </p:nvSpPr>
        <p:spPr/>
        <p:txBody>
          <a:bodyPr>
            <a:normAutofit/>
          </a:bodyPr>
          <a:lstStyle/>
          <a:p>
            <a:pPr algn="ctr"/>
            <a:r>
              <a:rPr lang="en-US" dirty="0"/>
              <a:t>This PowerPoint focuses on how to prepare a CASH FLOW STATEMENT </a:t>
            </a:r>
          </a:p>
        </p:txBody>
      </p:sp>
      <p:sp>
        <p:nvSpPr>
          <p:cNvPr id="3" name="Content Placeholder 2">
            <a:extLst>
              <a:ext uri="{FF2B5EF4-FFF2-40B4-BE49-F238E27FC236}">
                <a16:creationId xmlns:a16="http://schemas.microsoft.com/office/drawing/2014/main" id="{55F833A0-5290-C182-4C3E-1C5D314F0D7D}"/>
              </a:ext>
            </a:extLst>
          </p:cNvPr>
          <p:cNvSpPr>
            <a:spLocks noGrp="1"/>
          </p:cNvSpPr>
          <p:nvPr>
            <p:ph idx="1"/>
          </p:nvPr>
        </p:nvSpPr>
        <p:spPr/>
        <p:txBody>
          <a:bodyPr>
            <a:normAutofit fontScale="92500" lnSpcReduction="10000"/>
          </a:bodyPr>
          <a:lstStyle/>
          <a:p>
            <a:pPr indent="-57150"/>
            <a:r>
              <a:rPr lang="en-US" sz="2000" dirty="0"/>
              <a:t> The Cash Flow Statement is one of the two </a:t>
            </a:r>
            <a:r>
              <a:rPr lang="en-US" dirty="0"/>
              <a:t>financial reports you need to manage your finances.  It is often called a budget, but as that word has negative </a:t>
            </a:r>
            <a:r>
              <a:rPr lang="en-US" dirty="0" err="1"/>
              <a:t>conotations</a:t>
            </a:r>
            <a:r>
              <a:rPr lang="en-US" dirty="0"/>
              <a:t>, in Money 101 Education, we call it a </a:t>
            </a:r>
            <a:r>
              <a:rPr lang="en-US" sz="2000" dirty="0"/>
              <a:t>CASH FLOW STATEMENT.</a:t>
            </a:r>
          </a:p>
          <a:p>
            <a:pPr indent="-57150"/>
            <a:r>
              <a:rPr lang="en-US" sz="2000" dirty="0"/>
              <a:t>The other critical form is a Personal Financial Statement. </a:t>
            </a:r>
          </a:p>
          <a:p>
            <a:pPr indent="-57150"/>
            <a:r>
              <a:rPr lang="en-US" sz="2000" dirty="0"/>
              <a:t>Both forms are covered in the  Foundation Segment.</a:t>
            </a:r>
          </a:p>
          <a:p>
            <a:pPr indent="-57150"/>
            <a:r>
              <a:rPr lang="en-US" sz="2000" dirty="0"/>
              <a:t> If you enjoy the experience, consider enrolling in a live class from Money 101 Education – see calendar here: https://money101education.com/calendar/</a:t>
            </a:r>
            <a:br>
              <a:rPr lang="en-US" sz="2000" dirty="0"/>
            </a:br>
            <a:endParaRPr lang="en-US" dirty="0"/>
          </a:p>
        </p:txBody>
      </p:sp>
    </p:spTree>
    <p:extLst>
      <p:ext uri="{BB962C8B-B14F-4D97-AF65-F5344CB8AC3E}">
        <p14:creationId xmlns:p14="http://schemas.microsoft.com/office/powerpoint/2010/main" val="400050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C8B6-39B8-7642-A452-F95017953104}"/>
              </a:ext>
            </a:extLst>
          </p:cNvPr>
          <p:cNvSpPr>
            <a:spLocks noGrp="1"/>
          </p:cNvSpPr>
          <p:nvPr>
            <p:ph type="title"/>
          </p:nvPr>
        </p:nvSpPr>
        <p:spPr>
          <a:xfrm>
            <a:off x="926432" y="808056"/>
            <a:ext cx="9643707" cy="1077229"/>
          </a:xfrm>
        </p:spPr>
        <p:txBody>
          <a:bodyPr>
            <a:noAutofit/>
          </a:bodyPr>
          <a:lstStyle/>
          <a:p>
            <a:r>
              <a:rPr lang="en-US" sz="4000" b="1" dirty="0"/>
              <a:t>A bit about DIANE DREY –</a:t>
            </a:r>
            <a:br>
              <a:rPr lang="en-US" sz="4000" b="1" dirty="0"/>
            </a:br>
            <a:r>
              <a:rPr lang="en-US" sz="4000" b="1" dirty="0"/>
              <a:t>the Speaker </a:t>
            </a:r>
            <a:br>
              <a:rPr lang="en-US" sz="4000" b="1" dirty="0"/>
            </a:br>
            <a:endParaRPr lang="en-US" sz="4000" dirty="0"/>
          </a:p>
        </p:txBody>
      </p:sp>
      <p:sp>
        <p:nvSpPr>
          <p:cNvPr id="3" name="Content Placeholder 2">
            <a:extLst>
              <a:ext uri="{FF2B5EF4-FFF2-40B4-BE49-F238E27FC236}">
                <a16:creationId xmlns:a16="http://schemas.microsoft.com/office/drawing/2014/main" id="{FAEA7A08-FB87-3647-9B7B-089C46774F84}"/>
              </a:ext>
            </a:extLst>
          </p:cNvPr>
          <p:cNvSpPr>
            <a:spLocks noGrp="1"/>
          </p:cNvSpPr>
          <p:nvPr>
            <p:ph idx="1"/>
          </p:nvPr>
        </p:nvSpPr>
        <p:spPr>
          <a:xfrm>
            <a:off x="1034716" y="2370220"/>
            <a:ext cx="9535423" cy="4259179"/>
          </a:xfrm>
        </p:spPr>
        <p:txBody>
          <a:bodyPr>
            <a:noAutofit/>
          </a:bodyPr>
          <a:lstStyle/>
          <a:p>
            <a:pPr lvl="1"/>
            <a:r>
              <a:rPr lang="en-US" sz="2000" dirty="0"/>
              <a:t>32 years President 5 gallon bottled water business</a:t>
            </a:r>
          </a:p>
          <a:p>
            <a:pPr lvl="1"/>
            <a:r>
              <a:rPr lang="en-US" sz="2000" dirty="0"/>
              <a:t>5 years running a travel program to China –</a:t>
            </a:r>
          </a:p>
          <a:p>
            <a:pPr lvl="1"/>
            <a:r>
              <a:rPr lang="en-US" sz="2000" dirty="0"/>
              <a:t>Since 2008 certified Score mentor - over 1,000 clients, expertise in Finance &amp; Marketing </a:t>
            </a:r>
          </a:p>
          <a:p>
            <a:pPr lvl="1"/>
            <a:r>
              <a:rPr lang="en-US" sz="2000" dirty="0"/>
              <a:t>2014-2016 -  NYC  Score Chapter Chair</a:t>
            </a:r>
          </a:p>
          <a:p>
            <a:pPr lvl="1"/>
            <a:r>
              <a:rPr lang="en-US" sz="2000" dirty="0"/>
              <a:t>2017 - Founded Score NYC Advisory Board service for companies with management teams.</a:t>
            </a:r>
          </a:p>
          <a:p>
            <a:pPr lvl="1"/>
            <a:r>
              <a:rPr lang="en-US" sz="2000" dirty="0"/>
              <a:t>2019 - Creator of Money 101 Education – a financial literacy program for women – practical advice in a small group learning </a:t>
            </a:r>
            <a:r>
              <a:rPr lang="en-US" sz="2000" dirty="0" err="1"/>
              <a:t>enviornment</a:t>
            </a:r>
            <a:endParaRPr lang="en-US" sz="2000" dirty="0"/>
          </a:p>
        </p:txBody>
      </p:sp>
      <p:pic>
        <p:nvPicPr>
          <p:cNvPr id="6" name="Picture 5">
            <a:extLst>
              <a:ext uri="{FF2B5EF4-FFF2-40B4-BE49-F238E27FC236}">
                <a16:creationId xmlns:a16="http://schemas.microsoft.com/office/drawing/2014/main" id="{D5FD5EEA-A808-0B47-8114-1BACA842DE8A}"/>
              </a:ext>
            </a:extLst>
          </p:cNvPr>
          <p:cNvPicPr>
            <a:picLocks noChangeAspect="1"/>
          </p:cNvPicPr>
          <p:nvPr/>
        </p:nvPicPr>
        <p:blipFill>
          <a:blip r:embed="rId2"/>
          <a:stretch>
            <a:fillRect/>
          </a:stretch>
        </p:blipFill>
        <p:spPr>
          <a:xfrm>
            <a:off x="1347537" y="164921"/>
            <a:ext cx="2264522" cy="2109047"/>
          </a:xfrm>
          <a:prstGeom prst="rect">
            <a:avLst/>
          </a:prstGeom>
        </p:spPr>
      </p:pic>
    </p:spTree>
    <p:extLst>
      <p:ext uri="{BB962C8B-B14F-4D97-AF65-F5344CB8AC3E}">
        <p14:creationId xmlns:p14="http://schemas.microsoft.com/office/powerpoint/2010/main" val="409997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6FA6-7BB0-6947-B272-646DFFAD9839}"/>
              </a:ext>
            </a:extLst>
          </p:cNvPr>
          <p:cNvSpPr>
            <a:spLocks noGrp="1"/>
          </p:cNvSpPr>
          <p:nvPr>
            <p:ph type="title"/>
          </p:nvPr>
        </p:nvSpPr>
        <p:spPr>
          <a:xfrm>
            <a:off x="3157719" y="234851"/>
            <a:ext cx="7958331" cy="584016"/>
          </a:xfrm>
        </p:spPr>
        <p:txBody>
          <a:bodyPr>
            <a:noAutofit/>
          </a:bodyPr>
          <a:lstStyle/>
          <a:p>
            <a:r>
              <a:rPr lang="en-US" sz="4000" dirty="0"/>
              <a:t>Financial Freedom</a:t>
            </a:r>
          </a:p>
        </p:txBody>
      </p:sp>
      <p:sp>
        <p:nvSpPr>
          <p:cNvPr id="3" name="Content Placeholder 2">
            <a:extLst>
              <a:ext uri="{FF2B5EF4-FFF2-40B4-BE49-F238E27FC236}">
                <a16:creationId xmlns:a16="http://schemas.microsoft.com/office/drawing/2014/main" id="{305AE5F0-F6FC-6748-BE54-4BE3929A26AC}"/>
              </a:ext>
            </a:extLst>
          </p:cNvPr>
          <p:cNvSpPr>
            <a:spLocks noGrp="1"/>
          </p:cNvSpPr>
          <p:nvPr>
            <p:ph idx="1"/>
          </p:nvPr>
        </p:nvSpPr>
        <p:spPr>
          <a:xfrm>
            <a:off x="1037231" y="955343"/>
            <a:ext cx="10235820" cy="5295332"/>
          </a:xfrm>
        </p:spPr>
        <p:txBody>
          <a:bodyPr>
            <a:noAutofit/>
          </a:bodyPr>
          <a:lstStyle/>
          <a:p>
            <a:pPr marL="0" indent="0">
              <a:buNone/>
            </a:pPr>
            <a:r>
              <a:rPr lang="en-US" sz="2400" dirty="0"/>
              <a:t>Comes from knowledge:</a:t>
            </a:r>
          </a:p>
          <a:p>
            <a:pPr marL="742950" indent="-742950">
              <a:buFont typeface="+mj-lt"/>
              <a:buAutoNum type="arabicPeriod"/>
            </a:pPr>
            <a:r>
              <a:rPr lang="en-US" sz="2400" dirty="0"/>
              <a:t>Assess where you are today. </a:t>
            </a:r>
          </a:p>
          <a:p>
            <a:pPr marL="742950" indent="-742950">
              <a:buFont typeface="+mj-lt"/>
              <a:buAutoNum type="arabicPeriod"/>
            </a:pPr>
            <a:r>
              <a:rPr lang="en-US" sz="2400" dirty="0"/>
              <a:t>Set a goal of where you want to be tomorrow (or at retirement) </a:t>
            </a:r>
          </a:p>
          <a:p>
            <a:pPr marL="742950" indent="-742950">
              <a:buFont typeface="+mj-lt"/>
              <a:buAutoNum type="arabicPeriod"/>
            </a:pPr>
            <a:r>
              <a:rPr lang="en-US" sz="2400" dirty="0"/>
              <a:t>Map a path to get there.</a:t>
            </a:r>
          </a:p>
          <a:p>
            <a:pPr marL="0" indent="0" algn="ctr">
              <a:buNone/>
            </a:pPr>
            <a:r>
              <a:rPr lang="en-US" sz="2400" dirty="0"/>
              <a:t>The measuring stick is NET WORTH </a:t>
            </a:r>
          </a:p>
          <a:p>
            <a:pPr marL="0" indent="0" algn="ctr">
              <a:buNone/>
            </a:pPr>
            <a:r>
              <a:rPr lang="en-US" sz="2400" dirty="0"/>
              <a:t>and learning how it can create an income stream.</a:t>
            </a:r>
          </a:p>
        </p:txBody>
      </p:sp>
    </p:spTree>
    <p:extLst>
      <p:ext uri="{BB962C8B-B14F-4D97-AF65-F5344CB8AC3E}">
        <p14:creationId xmlns:p14="http://schemas.microsoft.com/office/powerpoint/2010/main" val="8972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2020-DAC4-1047-85AD-61530423C29A}"/>
              </a:ext>
            </a:extLst>
          </p:cNvPr>
          <p:cNvSpPr>
            <a:spLocks noGrp="1"/>
          </p:cNvSpPr>
          <p:nvPr>
            <p:ph type="title"/>
          </p:nvPr>
        </p:nvSpPr>
        <p:spPr>
          <a:xfrm>
            <a:off x="3021241" y="303089"/>
            <a:ext cx="7958331" cy="624959"/>
          </a:xfrm>
        </p:spPr>
        <p:txBody>
          <a:bodyPr>
            <a:normAutofit/>
          </a:bodyPr>
          <a:lstStyle/>
          <a:p>
            <a:r>
              <a:rPr lang="en-US" dirty="0"/>
              <a:t>The Obstacles We Face</a:t>
            </a:r>
          </a:p>
        </p:txBody>
      </p:sp>
      <p:sp>
        <p:nvSpPr>
          <p:cNvPr id="3" name="Content Placeholder 2">
            <a:extLst>
              <a:ext uri="{FF2B5EF4-FFF2-40B4-BE49-F238E27FC236}">
                <a16:creationId xmlns:a16="http://schemas.microsoft.com/office/drawing/2014/main" id="{55ADF5F1-3518-4340-80A5-AB9BF41F65F2}"/>
              </a:ext>
            </a:extLst>
          </p:cNvPr>
          <p:cNvSpPr>
            <a:spLocks noGrp="1"/>
          </p:cNvSpPr>
          <p:nvPr>
            <p:ph idx="1"/>
          </p:nvPr>
        </p:nvSpPr>
        <p:spPr>
          <a:xfrm>
            <a:off x="1105469" y="1173707"/>
            <a:ext cx="10249468" cy="5377218"/>
          </a:xfrm>
        </p:spPr>
        <p:txBody>
          <a:bodyPr>
            <a:normAutofit/>
          </a:bodyPr>
          <a:lstStyle/>
          <a:p>
            <a:r>
              <a:rPr lang="en-US" sz="2400" dirty="0"/>
              <a:t>The fear factor “writing it down makes it real.”</a:t>
            </a:r>
          </a:p>
          <a:p>
            <a:r>
              <a:rPr lang="en-US" sz="2400" dirty="0"/>
              <a:t>The thought “you are not where you should be.”</a:t>
            </a:r>
          </a:p>
          <a:p>
            <a:r>
              <a:rPr lang="en-US" sz="2400" dirty="0"/>
              <a:t>The belief “everyone else is better off.”</a:t>
            </a:r>
          </a:p>
          <a:p>
            <a:r>
              <a:rPr lang="en-US" sz="2400" dirty="0"/>
              <a:t>The mindset “I have no power to make changes.”</a:t>
            </a:r>
          </a:p>
          <a:p>
            <a:r>
              <a:rPr lang="en-US" sz="2400" dirty="0"/>
              <a:t>The inaction “I will deal with it tomorrow.”</a:t>
            </a:r>
          </a:p>
          <a:p>
            <a:pPr marL="0" indent="0">
              <a:buNone/>
            </a:pPr>
            <a:endParaRPr lang="en-US" sz="2400" dirty="0"/>
          </a:p>
          <a:p>
            <a:pPr marL="0" indent="0" algn="ctr">
              <a:lnSpc>
                <a:spcPct val="110000"/>
              </a:lnSpc>
              <a:spcBef>
                <a:spcPts val="0"/>
              </a:spcBef>
              <a:spcAft>
                <a:spcPts val="0"/>
              </a:spcAft>
              <a:buNone/>
            </a:pPr>
            <a:r>
              <a:rPr lang="en-US" sz="2400" dirty="0"/>
              <a:t>Acknowledge the above – and then move on</a:t>
            </a:r>
          </a:p>
          <a:p>
            <a:pPr marL="0" indent="0" algn="ctr">
              <a:lnSpc>
                <a:spcPct val="110000"/>
              </a:lnSpc>
              <a:spcBef>
                <a:spcPts val="0"/>
              </a:spcBef>
              <a:spcAft>
                <a:spcPts val="0"/>
              </a:spcAft>
              <a:buNone/>
            </a:pPr>
            <a:r>
              <a:rPr lang="en-US" sz="2400" dirty="0"/>
              <a:t>you can’t begin to improve until you face reality.</a:t>
            </a:r>
          </a:p>
          <a:p>
            <a:endParaRPr lang="en-US" dirty="0"/>
          </a:p>
        </p:txBody>
      </p:sp>
    </p:spTree>
    <p:extLst>
      <p:ext uri="{BB962C8B-B14F-4D97-AF65-F5344CB8AC3E}">
        <p14:creationId xmlns:p14="http://schemas.microsoft.com/office/powerpoint/2010/main" val="271248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B381-4550-FC4A-B0D7-D285E75D385E}"/>
              </a:ext>
            </a:extLst>
          </p:cNvPr>
          <p:cNvSpPr>
            <a:spLocks noGrp="1"/>
          </p:cNvSpPr>
          <p:nvPr>
            <p:ph type="title"/>
          </p:nvPr>
        </p:nvSpPr>
        <p:spPr>
          <a:xfrm>
            <a:off x="1169042" y="808056"/>
            <a:ext cx="9401097" cy="1077229"/>
          </a:xfrm>
        </p:spPr>
        <p:txBody>
          <a:bodyPr>
            <a:normAutofit/>
          </a:bodyPr>
          <a:lstStyle/>
          <a:p>
            <a:r>
              <a:rPr lang="en-US" dirty="0"/>
              <a:t>QUOTE  </a:t>
            </a:r>
            <a:br>
              <a:rPr lang="en-US" dirty="0"/>
            </a:br>
            <a:r>
              <a:rPr lang="en-US" dirty="0"/>
              <a:t>from article by James Clear </a:t>
            </a:r>
          </a:p>
        </p:txBody>
      </p:sp>
      <p:sp>
        <p:nvSpPr>
          <p:cNvPr id="3" name="Content Placeholder 2">
            <a:extLst>
              <a:ext uri="{FF2B5EF4-FFF2-40B4-BE49-F238E27FC236}">
                <a16:creationId xmlns:a16="http://schemas.microsoft.com/office/drawing/2014/main" id="{340E8174-6394-3946-8D1B-B63F4D68E689}"/>
              </a:ext>
            </a:extLst>
          </p:cNvPr>
          <p:cNvSpPr>
            <a:spLocks noGrp="1"/>
          </p:cNvSpPr>
          <p:nvPr>
            <p:ph idx="1"/>
          </p:nvPr>
        </p:nvSpPr>
        <p:spPr>
          <a:xfrm>
            <a:off x="1169042" y="2052116"/>
            <a:ext cx="10000527" cy="3997828"/>
          </a:xfrm>
        </p:spPr>
        <p:txBody>
          <a:bodyPr>
            <a:normAutofit lnSpcReduction="10000"/>
          </a:bodyPr>
          <a:lstStyle/>
          <a:p>
            <a:pPr marL="0" indent="0">
              <a:buNone/>
            </a:pPr>
            <a:r>
              <a:rPr lang="en-US" sz="2400" dirty="0"/>
              <a:t>Unfortunately, we often avoid measuring because we are fearful of what the numbers will tell us about ourselves. The trick is to realize that measuring is not a judgment about who you are, it's just feedback on where you are.</a:t>
            </a:r>
            <a:br>
              <a:rPr lang="en-US" sz="2400" dirty="0"/>
            </a:br>
            <a:endParaRPr lang="en-US" sz="1400" dirty="0"/>
          </a:p>
          <a:p>
            <a:pPr marL="0" indent="0">
              <a:buNone/>
            </a:pPr>
            <a:r>
              <a:rPr lang="en-US" sz="2400" dirty="0"/>
              <a:t>Measure to discover, to find out, to understand. Measure to get to know yourself better. Measure to see if you're actually spending time on the things that are important to you. Measure because it will help you focus on the things that matter and ignore the things that don’t.</a:t>
            </a:r>
          </a:p>
          <a:p>
            <a:endParaRPr lang="en-US" dirty="0"/>
          </a:p>
        </p:txBody>
      </p:sp>
    </p:spTree>
    <p:extLst>
      <p:ext uri="{BB962C8B-B14F-4D97-AF65-F5344CB8AC3E}">
        <p14:creationId xmlns:p14="http://schemas.microsoft.com/office/powerpoint/2010/main" val="119131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0138-BEBF-394D-83CB-8F9F1A35B41A}"/>
              </a:ext>
            </a:extLst>
          </p:cNvPr>
          <p:cNvSpPr>
            <a:spLocks noGrp="1"/>
          </p:cNvSpPr>
          <p:nvPr>
            <p:ph type="title"/>
          </p:nvPr>
        </p:nvSpPr>
        <p:spPr>
          <a:xfrm>
            <a:off x="1369861" y="275794"/>
            <a:ext cx="9848599" cy="679550"/>
          </a:xfrm>
        </p:spPr>
        <p:txBody>
          <a:bodyPr>
            <a:normAutofit/>
          </a:bodyPr>
          <a:lstStyle/>
          <a:p>
            <a:r>
              <a:rPr lang="en-US" sz="4000" dirty="0"/>
              <a:t>Workshop goals</a:t>
            </a:r>
          </a:p>
        </p:txBody>
      </p:sp>
      <p:sp>
        <p:nvSpPr>
          <p:cNvPr id="3" name="Content Placeholder 2">
            <a:extLst>
              <a:ext uri="{FF2B5EF4-FFF2-40B4-BE49-F238E27FC236}">
                <a16:creationId xmlns:a16="http://schemas.microsoft.com/office/drawing/2014/main" id="{4FDB6D4D-D507-5D4F-A8F7-8CEA1411C16E}"/>
              </a:ext>
            </a:extLst>
          </p:cNvPr>
          <p:cNvSpPr>
            <a:spLocks noGrp="1"/>
          </p:cNvSpPr>
          <p:nvPr>
            <p:ph idx="1"/>
          </p:nvPr>
        </p:nvSpPr>
        <p:spPr>
          <a:xfrm>
            <a:off x="1241946" y="1214651"/>
            <a:ext cx="9976514" cy="4835293"/>
          </a:xfrm>
        </p:spPr>
        <p:txBody>
          <a:bodyPr>
            <a:normAutofit/>
          </a:bodyPr>
          <a:lstStyle/>
          <a:p>
            <a:pPr marL="0" indent="0">
              <a:lnSpc>
                <a:spcPct val="100000"/>
              </a:lnSpc>
              <a:spcBef>
                <a:spcPts val="0"/>
              </a:spcBef>
              <a:spcAft>
                <a:spcPts val="0"/>
              </a:spcAft>
              <a:buNone/>
            </a:pPr>
            <a:r>
              <a:rPr lang="en-US" sz="2400" dirty="0"/>
              <a:t>PREPARE – two key documents  </a:t>
            </a:r>
          </a:p>
          <a:p>
            <a:pPr marL="0" indent="0">
              <a:lnSpc>
                <a:spcPct val="100000"/>
              </a:lnSpc>
              <a:spcBef>
                <a:spcPts val="0"/>
              </a:spcBef>
              <a:spcAft>
                <a:spcPts val="0"/>
              </a:spcAft>
              <a:buNone/>
            </a:pPr>
            <a:endParaRPr lang="en-US" sz="2400" b="1" u="sng" dirty="0"/>
          </a:p>
          <a:p>
            <a:pPr>
              <a:lnSpc>
                <a:spcPct val="100000"/>
              </a:lnSpc>
              <a:spcBef>
                <a:spcPts val="0"/>
              </a:spcBef>
              <a:spcAft>
                <a:spcPts val="0"/>
              </a:spcAft>
            </a:pPr>
            <a:r>
              <a:rPr lang="en-US" sz="2400" b="1" u="sng" dirty="0"/>
              <a:t>SESSION ONE -  </a:t>
            </a:r>
            <a:r>
              <a:rPr lang="en-US" sz="2400" b="1" u="sng" dirty="0">
                <a:solidFill>
                  <a:srgbClr val="FF0000"/>
                </a:solidFill>
              </a:rPr>
              <a:t> </a:t>
            </a:r>
            <a:r>
              <a:rPr lang="en-US" sz="3200" b="1" u="sng" dirty="0">
                <a:solidFill>
                  <a:srgbClr val="FF0000"/>
                </a:solidFill>
              </a:rPr>
              <a:t>CASH FLOW STATEMENT</a:t>
            </a:r>
            <a:r>
              <a:rPr lang="en-US" sz="3200" u="sng" dirty="0">
                <a:solidFill>
                  <a:srgbClr val="FF0000"/>
                </a:solidFill>
              </a:rPr>
              <a:t> </a:t>
            </a:r>
            <a:r>
              <a:rPr lang="en-US" sz="3200" dirty="0">
                <a:solidFill>
                  <a:srgbClr val="FF0000"/>
                </a:solidFill>
              </a:rPr>
              <a:t> </a:t>
            </a:r>
          </a:p>
          <a:p>
            <a:pPr marL="0" indent="0">
              <a:lnSpc>
                <a:spcPct val="100000"/>
              </a:lnSpc>
              <a:spcBef>
                <a:spcPts val="0"/>
              </a:spcBef>
              <a:spcAft>
                <a:spcPts val="0"/>
              </a:spcAft>
              <a:buNone/>
            </a:pPr>
            <a:r>
              <a:rPr lang="en-US" sz="2400" dirty="0"/>
              <a:t>    records cash in and cash out over a period of time (year)</a:t>
            </a:r>
          </a:p>
          <a:p>
            <a:pPr>
              <a:lnSpc>
                <a:spcPct val="100000"/>
              </a:lnSpc>
              <a:spcBef>
                <a:spcPts val="0"/>
              </a:spcBef>
              <a:spcAft>
                <a:spcPts val="0"/>
              </a:spcAft>
            </a:pPr>
            <a:endParaRPr lang="en-US" sz="2400" dirty="0"/>
          </a:p>
          <a:p>
            <a:r>
              <a:rPr lang="en-US" sz="2400" b="1" u="sng" dirty="0"/>
              <a:t>SESSION TWO - </a:t>
            </a:r>
            <a:r>
              <a:rPr lang="en-US" sz="3200" u="sng" dirty="0">
                <a:solidFill>
                  <a:srgbClr val="FF0000"/>
                </a:solidFill>
              </a:rPr>
              <a:t>Personal Financial Statement</a:t>
            </a:r>
            <a:r>
              <a:rPr lang="en-US" sz="3200" dirty="0">
                <a:solidFill>
                  <a:srgbClr val="FF0000"/>
                </a:solidFill>
              </a:rPr>
              <a:t>  </a:t>
            </a:r>
          </a:p>
          <a:p>
            <a:pPr marL="0" indent="0">
              <a:spcBef>
                <a:spcPts val="0"/>
              </a:spcBef>
              <a:spcAft>
                <a:spcPts val="0"/>
              </a:spcAft>
              <a:buNone/>
            </a:pPr>
            <a:r>
              <a:rPr lang="en-US" sz="2400" b="1" dirty="0">
                <a:solidFill>
                  <a:srgbClr val="FF0000"/>
                </a:solidFill>
              </a:rPr>
              <a:t>   </a:t>
            </a:r>
            <a:r>
              <a:rPr lang="en-US" sz="2400" dirty="0"/>
              <a:t>lists assets and liabilities to calculate Net worth at a point in time</a:t>
            </a:r>
          </a:p>
          <a:p>
            <a:pPr marL="0" indent="0">
              <a:spcBef>
                <a:spcPts val="0"/>
              </a:spcBef>
              <a:spcAft>
                <a:spcPts val="0"/>
              </a:spcAft>
              <a:buNone/>
            </a:pPr>
            <a:endParaRPr lang="en-US" sz="2400" dirty="0"/>
          </a:p>
          <a:p>
            <a:pPr marL="0" indent="0">
              <a:buNone/>
            </a:pPr>
            <a:r>
              <a:rPr lang="en-US" sz="2400" dirty="0"/>
              <a:t>UNDERSTAND how the two interconnect</a:t>
            </a:r>
            <a:endParaRPr lang="en-US" sz="1800" dirty="0"/>
          </a:p>
        </p:txBody>
      </p:sp>
    </p:spTree>
    <p:extLst>
      <p:ext uri="{BB962C8B-B14F-4D97-AF65-F5344CB8AC3E}">
        <p14:creationId xmlns:p14="http://schemas.microsoft.com/office/powerpoint/2010/main" val="21373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6DEF-C50D-714A-BCB7-8EB833207998}"/>
              </a:ext>
            </a:extLst>
          </p:cNvPr>
          <p:cNvSpPr>
            <a:spLocks noGrp="1"/>
          </p:cNvSpPr>
          <p:nvPr>
            <p:ph type="title"/>
          </p:nvPr>
        </p:nvSpPr>
        <p:spPr>
          <a:xfrm>
            <a:off x="536028" y="180259"/>
            <a:ext cx="10764319" cy="1077229"/>
          </a:xfrm>
        </p:spPr>
        <p:txBody>
          <a:bodyPr>
            <a:normAutofit/>
          </a:bodyPr>
          <a:lstStyle/>
          <a:p>
            <a:r>
              <a:rPr lang="en-US" b="1" dirty="0"/>
              <a:t> Step 1 – First time prepare an ESTIMATED budget </a:t>
            </a:r>
          </a:p>
        </p:txBody>
      </p:sp>
      <p:sp>
        <p:nvSpPr>
          <p:cNvPr id="3" name="Content Placeholder 2">
            <a:extLst>
              <a:ext uri="{FF2B5EF4-FFF2-40B4-BE49-F238E27FC236}">
                <a16:creationId xmlns:a16="http://schemas.microsoft.com/office/drawing/2014/main" id="{90AB71E5-BB91-D24E-855E-DB528DB43B67}"/>
              </a:ext>
            </a:extLst>
          </p:cNvPr>
          <p:cNvSpPr>
            <a:spLocks noGrp="1"/>
          </p:cNvSpPr>
          <p:nvPr>
            <p:ph idx="1"/>
          </p:nvPr>
        </p:nvSpPr>
        <p:spPr>
          <a:xfrm>
            <a:off x="1023583" y="789744"/>
            <a:ext cx="10276764" cy="5842550"/>
          </a:xfrm>
        </p:spPr>
        <p:txBody>
          <a:bodyPr>
            <a:normAutofit/>
          </a:bodyPr>
          <a:lstStyle/>
          <a:p>
            <a:pPr marL="0" indent="0">
              <a:lnSpc>
                <a:spcPct val="100000"/>
              </a:lnSpc>
              <a:spcBef>
                <a:spcPts val="0"/>
              </a:spcBef>
              <a:spcAft>
                <a:spcPts val="0"/>
              </a:spcAft>
              <a:buNone/>
            </a:pPr>
            <a:endParaRPr lang="en-US" sz="2400" i="1" dirty="0"/>
          </a:p>
          <a:p>
            <a:pPr>
              <a:lnSpc>
                <a:spcPct val="100000"/>
              </a:lnSpc>
              <a:spcBef>
                <a:spcPts val="0"/>
              </a:spcBef>
              <a:spcAft>
                <a:spcPts val="0"/>
              </a:spcAft>
            </a:pPr>
            <a:r>
              <a:rPr lang="en-US" sz="2800" b="1" dirty="0">
                <a:solidFill>
                  <a:srgbClr val="FFFF00"/>
                </a:solidFill>
              </a:rPr>
              <a:t>TIP</a:t>
            </a:r>
            <a:r>
              <a:rPr lang="en-US" sz="2400" dirty="0"/>
              <a:t> - Adjust your mindset to think on an annual basis (not monthly) –</a:t>
            </a:r>
          </a:p>
          <a:p>
            <a:pPr marL="0" indent="0">
              <a:lnSpc>
                <a:spcPct val="100000"/>
              </a:lnSpc>
              <a:spcBef>
                <a:spcPts val="0"/>
              </a:spcBef>
              <a:spcAft>
                <a:spcPts val="0"/>
              </a:spcAft>
              <a:buNone/>
            </a:pPr>
            <a:r>
              <a:rPr lang="en-US" sz="2400" dirty="0"/>
              <a:t>      GOAL - </a:t>
            </a:r>
            <a:r>
              <a:rPr lang="en-US" sz="2400" i="1" dirty="0"/>
              <a:t>Get a helicopter view first.</a:t>
            </a:r>
          </a:p>
          <a:p>
            <a:pPr marL="0" indent="0">
              <a:lnSpc>
                <a:spcPct val="100000"/>
              </a:lnSpc>
              <a:spcBef>
                <a:spcPts val="0"/>
              </a:spcBef>
              <a:spcAft>
                <a:spcPts val="0"/>
              </a:spcAft>
              <a:buNone/>
            </a:pPr>
            <a:endParaRPr lang="en-US" sz="2400" i="1" dirty="0"/>
          </a:p>
          <a:p>
            <a:pPr>
              <a:lnSpc>
                <a:spcPct val="100000"/>
              </a:lnSpc>
              <a:spcBef>
                <a:spcPts val="0"/>
              </a:spcBef>
              <a:spcAft>
                <a:spcPts val="0"/>
              </a:spcAft>
            </a:pPr>
            <a:r>
              <a:rPr lang="en-US" sz="2400" b="1" dirty="0">
                <a:solidFill>
                  <a:srgbClr val="FFFF00"/>
                </a:solidFill>
              </a:rPr>
              <a:t>TIP-  </a:t>
            </a:r>
            <a:r>
              <a:rPr lang="en-US" sz="2400" dirty="0"/>
              <a:t>A Budget is best prepared first looking at past history, and then projecting forward</a:t>
            </a:r>
          </a:p>
          <a:p>
            <a:pPr>
              <a:lnSpc>
                <a:spcPct val="100000"/>
              </a:lnSpc>
              <a:spcBef>
                <a:spcPts val="0"/>
              </a:spcBef>
              <a:spcAft>
                <a:spcPts val="0"/>
              </a:spcAft>
            </a:pPr>
            <a:endParaRPr lang="en-US" sz="2400" i="1" dirty="0"/>
          </a:p>
          <a:p>
            <a:pPr>
              <a:lnSpc>
                <a:spcPct val="100000"/>
              </a:lnSpc>
              <a:spcBef>
                <a:spcPts val="0"/>
              </a:spcBef>
              <a:spcAft>
                <a:spcPts val="0"/>
              </a:spcAft>
            </a:pPr>
            <a:r>
              <a:rPr lang="en-US" sz="2400" b="1" dirty="0">
                <a:solidFill>
                  <a:srgbClr val="FFFF00"/>
                </a:solidFill>
              </a:rPr>
              <a:t>TIP – </a:t>
            </a:r>
            <a:r>
              <a:rPr lang="en-US" sz="2400" dirty="0"/>
              <a:t>A BUDGET MUST be in writing – or it does not count!</a:t>
            </a:r>
          </a:p>
          <a:p>
            <a:pPr marL="0" indent="0">
              <a:lnSpc>
                <a:spcPct val="100000"/>
              </a:lnSpc>
              <a:spcBef>
                <a:spcPts val="0"/>
              </a:spcBef>
              <a:spcAft>
                <a:spcPts val="0"/>
              </a:spcAft>
              <a:buNone/>
            </a:pPr>
            <a:endParaRPr lang="en-US" sz="2400" dirty="0"/>
          </a:p>
          <a:p>
            <a:r>
              <a:rPr lang="en-US" sz="2400" b="1" dirty="0">
                <a:solidFill>
                  <a:srgbClr val="FF0000"/>
                </a:solidFill>
              </a:rPr>
              <a:t>ACTION</a:t>
            </a:r>
            <a:r>
              <a:rPr lang="en-US" sz="2400" b="1" dirty="0">
                <a:solidFill>
                  <a:srgbClr val="FFFF00"/>
                </a:solidFill>
              </a:rPr>
              <a:t> </a:t>
            </a:r>
            <a:r>
              <a:rPr lang="en-US" sz="2400" dirty="0"/>
              <a:t>– List the areas/categories where you receive or spend cash during a year – list no more than 25 Categories</a:t>
            </a:r>
          </a:p>
          <a:p>
            <a:r>
              <a:rPr lang="en-US" sz="2400" b="1" dirty="0">
                <a:solidFill>
                  <a:srgbClr val="FF0000"/>
                </a:solidFill>
              </a:rPr>
              <a:t>ACTION</a:t>
            </a:r>
            <a:r>
              <a:rPr lang="en-US" sz="2400" dirty="0"/>
              <a:t> - Prepare a fast – back-of-the-napkin estimate of cash in and cash out for those categories.</a:t>
            </a:r>
          </a:p>
          <a:p>
            <a:endParaRPr lang="en-US" dirty="0"/>
          </a:p>
        </p:txBody>
      </p:sp>
    </p:spTree>
    <p:extLst>
      <p:ext uri="{BB962C8B-B14F-4D97-AF65-F5344CB8AC3E}">
        <p14:creationId xmlns:p14="http://schemas.microsoft.com/office/powerpoint/2010/main" val="9096877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{E02604F3-E2A2-AC48-8732-03C06C3399DC}tf16401378</Template>
  <TotalTime>4344</TotalTime>
  <Words>1492</Words>
  <Application>Microsoft Macintosh PowerPoint</Application>
  <PresentationFormat>Widescreen</PresentationFormat>
  <Paragraphs>182</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MS Shell Dlg 2</vt:lpstr>
      <vt:lpstr>Wingdings</vt:lpstr>
      <vt:lpstr>Wingdings 3</vt:lpstr>
      <vt:lpstr>Custom Design</vt:lpstr>
      <vt:lpstr>Madison</vt:lpstr>
      <vt:lpstr>How to Prepare a Cash Flow Statement</vt:lpstr>
      <vt:lpstr>Welcome to  Money 101 EDUCATION</vt:lpstr>
      <vt:lpstr>This PowerPoint focuses on how to prepare a CASH FLOW STATEMENT </vt:lpstr>
      <vt:lpstr>A bit about DIANE DREY – the Speaker  </vt:lpstr>
      <vt:lpstr>Financial Freedom</vt:lpstr>
      <vt:lpstr>The Obstacles We Face</vt:lpstr>
      <vt:lpstr>QUOTE   from article by James Clear </vt:lpstr>
      <vt:lpstr>Workshop goals</vt:lpstr>
      <vt:lpstr> Step 1 – First time prepare an ESTIMATED budget </vt:lpstr>
      <vt:lpstr>Review Categories of Cash In and Cash Out</vt:lpstr>
      <vt:lpstr>Step 2 - Be Practical Consolidate your list to 25 or less categories </vt:lpstr>
      <vt:lpstr>Step 2 – Gather ACTUAL data </vt:lpstr>
      <vt:lpstr>SAMPLE  download of bank and credit card transactions</vt:lpstr>
      <vt:lpstr>SAMPLE– Sort by type &amp; subtotal </vt:lpstr>
      <vt:lpstr>Step 3 – ENTER category subtotals on form 3.01 (simplified)</vt:lpstr>
      <vt:lpstr>Once you have the prior year’s transactions </vt:lpstr>
      <vt:lpstr>EXERCISE - Prepare Maria’s Cash Flow Statement</vt:lpstr>
      <vt:lpstr>Cash Flow Statments need to work for you –  use meaningful categories</vt:lpstr>
      <vt:lpstr>Monthly Budget</vt:lpstr>
      <vt:lpstr>What is your next step?</vt:lpstr>
      <vt:lpstr>FREE Personal ZOOM Mentoring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Your Finances Manage Your Life</dc:title>
  <dc:creator>Diane Drey</dc:creator>
  <cp:lastModifiedBy>Diane Drey</cp:lastModifiedBy>
  <cp:revision>96</cp:revision>
  <dcterms:created xsi:type="dcterms:W3CDTF">2022-05-29T19:16:53Z</dcterms:created>
  <dcterms:modified xsi:type="dcterms:W3CDTF">2025-05-04T19:44:51Z</dcterms:modified>
</cp:coreProperties>
</file>