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5" r:id="rId1"/>
  </p:sldMasterIdLst>
  <p:sldIdLst>
    <p:sldId id="256" r:id="rId2"/>
    <p:sldId id="258" r:id="rId3"/>
    <p:sldId id="261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2"/>
    <p:restoredTop sz="96405"/>
  </p:normalViewPr>
  <p:slideViewPr>
    <p:cSldViewPr snapToGrid="0" snapToObjects="1">
      <p:cViewPr varScale="1">
        <p:scale>
          <a:sx n="107" d="100"/>
          <a:sy n="107" d="100"/>
        </p:scale>
        <p:origin x="19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6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10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91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57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5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5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3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4/14/25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4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25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0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6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4/14/25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0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6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4/14/25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99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ney101educatio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player.vimeo.com/video/1045108106?app_id=122963" TargetMode="External"/><Relationship Id="rId1" Type="http://schemas.openxmlformats.org/officeDocument/2006/relationships/video" Target="https://www.youtube.com/embed/5k_5R-U-4xY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BB470-DAB1-A845-882B-0F9B55DD72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MONEY 101 EDUCATION</a:t>
            </a:r>
            <a:br>
              <a:rPr lang="en-US" dirty="0"/>
            </a:br>
            <a:r>
              <a:rPr lang="en-US" i="1" dirty="0"/>
              <a:t>Take the fear out of finance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7DBE6-7192-6E46-996E-99FB69F581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www.money101education.com</a:t>
            </a:r>
            <a:r>
              <a:rPr lang="en-US" dirty="0"/>
              <a:t>                      Email: </a:t>
            </a:r>
            <a:r>
              <a:rPr lang="en-US" dirty="0" err="1"/>
              <a:t>Diane.Drey@scorevolunteer.org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13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08FAE-43F1-764D-803C-D0C7C5B13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SIX – INVEST IN APPRECIABLE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A9CFD-A3AA-ED49-AEAF-1C92F844F7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Build your pile of Assets – </a:t>
            </a:r>
          </a:p>
          <a:p>
            <a:r>
              <a:rPr lang="en-US" dirty="0"/>
              <a:t>Purchase a home -  An excellent idea if you are going to stay put for five or more years.</a:t>
            </a:r>
          </a:p>
          <a:p>
            <a:r>
              <a:rPr lang="en-US" dirty="0"/>
              <a:t>Purchase Stocks and Bonds – if you do not need cash access within three years.  Select a stock/bond ratio based on when you need your money. Handout 12.20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AFEA8-B04F-7D4A-87AF-48AD65F38D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Purchase Real Estate directly  – if you have additional cash to fund ”ordinary and non-ordinary” repairs, do not need liquidity, and can use some of the tax benefits.</a:t>
            </a:r>
          </a:p>
          <a:p>
            <a:r>
              <a:rPr lang="en-US" dirty="0"/>
              <a:t>Purchase a Real Estate Investment Trust fund if you want the benefits of being a landlord but prefer to have others handle operations.</a:t>
            </a:r>
          </a:p>
        </p:txBody>
      </p:sp>
    </p:spTree>
    <p:extLst>
      <p:ext uri="{BB962C8B-B14F-4D97-AF65-F5344CB8AC3E}">
        <p14:creationId xmlns:p14="http://schemas.microsoft.com/office/powerpoint/2010/main" val="4152997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D3A4D-0BCE-4687-53E4-9E2E1EDFE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 IN MONEY 101 EDUCATION</a:t>
            </a:r>
          </a:p>
        </p:txBody>
      </p:sp>
      <p:pic>
        <p:nvPicPr>
          <p:cNvPr id="14" name="Online Media 13" descr="Money 101 Education  PARTICIPANT testimonials">
            <a:hlinkClick r:id="" action="ppaction://media"/>
            <a:extLst>
              <a:ext uri="{FF2B5EF4-FFF2-40B4-BE49-F238E27FC236}">
                <a16:creationId xmlns:a16="http://schemas.microsoft.com/office/drawing/2014/main" id="{B2F136CE-5D18-3FC1-37D1-1E3E3E58E38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98724" y="2691575"/>
            <a:ext cx="4699219" cy="2655059"/>
          </a:xfrm>
          <a:prstGeom prst="rect">
            <a:avLst/>
          </a:prstGeom>
        </p:spPr>
      </p:pic>
      <p:pic>
        <p:nvPicPr>
          <p:cNvPr id="17" name="Online Media 16" descr="MONEY 101 EDUCATION  - INTRODUCTION by Diane Drey, founder of the financial literacy program for adults .mp4">
            <a:hlinkClick r:id="" action="ppaction://media"/>
            <a:extLst>
              <a:ext uri="{FF2B5EF4-FFF2-40B4-BE49-F238E27FC236}">
                <a16:creationId xmlns:a16="http://schemas.microsoft.com/office/drawing/2014/main" id="{FD3DC99A-CC4C-341E-8F37-28376AC094F6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26973" y="2453071"/>
            <a:ext cx="4850575" cy="27327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AD01871-8F24-DF5C-2CD0-B3555DCA968C}"/>
              </a:ext>
            </a:extLst>
          </p:cNvPr>
          <p:cNvSpPr txBox="1"/>
          <p:nvPr/>
        </p:nvSpPr>
        <p:spPr>
          <a:xfrm>
            <a:off x="3800104" y="6036556"/>
            <a:ext cx="375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www.money101education.com</a:t>
            </a:r>
          </a:p>
        </p:txBody>
      </p:sp>
    </p:spTree>
    <p:extLst>
      <p:ext uri="{BB962C8B-B14F-4D97-AF65-F5344CB8AC3E}">
        <p14:creationId xmlns:p14="http://schemas.microsoft.com/office/powerpoint/2010/main" val="120462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1C468-2784-A94E-B8BA-D14B5CDD7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 is to increase your net worth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94E1724-1703-9946-9FF6-D17DA5A791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3605" y="2567304"/>
            <a:ext cx="4338617" cy="2614295"/>
          </a:xfr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C568D02B-D759-944E-972F-507F1A3EF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611" y="2110740"/>
            <a:ext cx="3648886" cy="363855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603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EE902-5387-EB46-A38B-D37CB539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ONE -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ADCA6-2016-5A4D-9A3C-10336DA05C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PREPARE two documents</a:t>
            </a:r>
          </a:p>
          <a:p>
            <a:r>
              <a:rPr lang="en-US" sz="2400" dirty="0"/>
              <a:t>A Personal Financial Statement </a:t>
            </a:r>
          </a:p>
          <a:p>
            <a:pPr marL="342900" lvl="1" indent="-342900"/>
            <a:r>
              <a:rPr lang="en-US" sz="2400" dirty="0"/>
              <a:t>A Budget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B061B-F8D1-B04C-BBC4-E57413D5B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86800" y="2222287"/>
            <a:ext cx="2695198" cy="36387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91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0BC3E-2ABC-2C42-A58A-D045A8A73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 Personal Financial Statement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4A586-8AE9-6C4F-8F0A-83287A12A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8223688" cy="3636511"/>
          </a:xfrm>
        </p:spPr>
        <p:txBody>
          <a:bodyPr>
            <a:normAutofit/>
          </a:bodyPr>
          <a:lstStyle/>
          <a:p>
            <a:r>
              <a:rPr lang="en-US" sz="2800" dirty="0"/>
              <a:t>ASSET = something that can be turned into cash </a:t>
            </a:r>
          </a:p>
          <a:p>
            <a:r>
              <a:rPr lang="en-US" sz="2800" dirty="0"/>
              <a:t>LIABILITY = anything owed</a:t>
            </a:r>
          </a:p>
          <a:p>
            <a:r>
              <a:rPr lang="en-US" sz="2800" dirty="0"/>
              <a:t>ASSETS less LIABILITIES = NET WORTH</a:t>
            </a:r>
          </a:p>
          <a:p>
            <a:r>
              <a:rPr lang="en-US" sz="2800" dirty="0"/>
              <a:t>Done at a point in time (specific date</a:t>
            </a:r>
          </a:p>
          <a:p>
            <a:endParaRPr lang="en-US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9E98864-87D2-134D-8059-FF3794DE56F7}"/>
              </a:ext>
            </a:extLst>
          </p:cNvPr>
          <p:cNvSpPr txBox="1">
            <a:spLocks/>
          </p:cNvSpPr>
          <p:nvPr/>
        </p:nvSpPr>
        <p:spPr>
          <a:xfrm>
            <a:off x="4618552" y="2537247"/>
            <a:ext cx="7207688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2F5E5B-3F5E-E541-827D-C52695E76195}"/>
              </a:ext>
            </a:extLst>
          </p:cNvPr>
          <p:cNvSpPr/>
          <p:nvPr/>
        </p:nvSpPr>
        <p:spPr>
          <a:xfrm>
            <a:off x="9966959" y="3142734"/>
            <a:ext cx="1930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USE Money 101 FORM  4.01</a:t>
            </a:r>
          </a:p>
        </p:txBody>
      </p:sp>
    </p:spTree>
    <p:extLst>
      <p:ext uri="{BB962C8B-B14F-4D97-AF65-F5344CB8AC3E}">
        <p14:creationId xmlns:p14="http://schemas.microsoft.com/office/powerpoint/2010/main" val="2033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E38B6-1BE7-124D-91FB-3D6C0D31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32A8C-C130-D843-8675-24733F1E9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8995848" cy="36387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600" dirty="0"/>
              <a:t>Lists 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/>
              <a:t>All cash that will flow into your household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/>
              <a:t>All cash that will flow out of your household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/>
              <a:t>DONE ON AN ANNUAL BASIS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0D845-8A5B-CF4E-9192-C314A7670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57360" y="2313727"/>
            <a:ext cx="2027436" cy="3638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Money 101 FORM 3.01</a:t>
            </a:r>
          </a:p>
        </p:txBody>
      </p:sp>
    </p:spTree>
    <p:extLst>
      <p:ext uri="{BB962C8B-B14F-4D97-AF65-F5344CB8AC3E}">
        <p14:creationId xmlns:p14="http://schemas.microsoft.com/office/powerpoint/2010/main" val="3825216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64039-AB64-AA4A-8E14-F100A79DD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TWO – live below your 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FAD58-066F-844E-AF08-C1FBCA9325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You can only build wealth (or net worth) If your budget is cash positive.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D9DAA-8E80-5D42-952E-E17514B88E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If your  household is cash negative,  you will either deplete savings or increase debt – both will result in  decreasing your net worth</a:t>
            </a:r>
          </a:p>
        </p:txBody>
      </p:sp>
    </p:spTree>
    <p:extLst>
      <p:ext uri="{BB962C8B-B14F-4D97-AF65-F5344CB8AC3E}">
        <p14:creationId xmlns:p14="http://schemas.microsoft.com/office/powerpoint/2010/main" val="919353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94648-FBA1-0246-AF9B-A3959F0B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THREE – BUILD AN EMERGENCY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3A658-99E9-A54E-81CE-20418BEF1F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amount of cash to keep in an emergency fund depends on the stability of your employment or business income and your outlook.</a:t>
            </a:r>
          </a:p>
          <a:p>
            <a:r>
              <a:rPr lang="en-US" dirty="0"/>
              <a:t>Generally, three to nine months of average expenses is appropriate.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14D1DE-940E-DC44-91A9-54B744D16F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might want to have a larger emergency fund if you are an</a:t>
            </a:r>
          </a:p>
          <a:p>
            <a:r>
              <a:rPr lang="en-US" dirty="0"/>
              <a:t>Considering a job change</a:t>
            </a:r>
          </a:p>
          <a:p>
            <a:r>
              <a:rPr lang="en-US" dirty="0"/>
              <a:t>An Entrepreneurs</a:t>
            </a:r>
          </a:p>
          <a:p>
            <a:r>
              <a:rPr lang="en-US" dirty="0"/>
              <a:t>A Retirees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7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00DF-36DE-294F-BD5E-32599DCE7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FOUR – CONTRIBUTE TO A 401K or IRA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2CECF-6707-5847-97DB-B14CA4773B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RETIREMENT SAVINGS is critical and to encourage savings, the government gives special tax benefits to retirement savings..</a:t>
            </a:r>
          </a:p>
          <a:p>
            <a:r>
              <a:rPr lang="en-US" dirty="0"/>
              <a:t>A TRADITIONAL PLAN allows you to deduct the amount you contribute from your income tax in the year you contribute.  (often called pre-tax benefit)</a:t>
            </a:r>
          </a:p>
          <a:p>
            <a:r>
              <a:rPr lang="en-US" dirty="0"/>
              <a:t>A ROTH PLAN does not give a current deduction for a contribution, but when the funds are withdrawn, they are tax-free.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4FB52-880E-7449-B1D8-25734E356D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Traditional  or a Roth Retirement Plan can be established with an employer (called a 401K or a 403B). Sometimes employers match your savings. </a:t>
            </a:r>
          </a:p>
          <a:p>
            <a:r>
              <a:rPr lang="en-US" dirty="0"/>
              <a:t>A Traditional or a Roth Retirement Plan can be established on your own (called an IRA or SEP IRA)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5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FE06B-44AD-A148-832A-DC98A3F84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FIVE – PAY DOWN HIGH INTEREST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AB4B0-D8BD-ED4E-86D4-EB719AC564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Debt is not necessarily bad, but if you have debt, it is critical to know the interest rate being charged.</a:t>
            </a:r>
          </a:p>
          <a:p>
            <a:r>
              <a:rPr lang="en-US" dirty="0"/>
              <a:t> Debts should be paid with the highest interest rate loans being paid first.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9DD45-20B3-DC41-81C6-29C8647EFC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Credit cards charge the highest interest rates.  </a:t>
            </a:r>
          </a:p>
          <a:p>
            <a:r>
              <a:rPr lang="en-US" dirty="0"/>
              <a:t>Other loans, such as student loans, car or equipment installment loans or a  mortgages, may be charging a lower interest rate.  </a:t>
            </a:r>
          </a:p>
        </p:txBody>
      </p:sp>
    </p:spTree>
    <p:extLst>
      <p:ext uri="{BB962C8B-B14F-4D97-AF65-F5344CB8AC3E}">
        <p14:creationId xmlns:p14="http://schemas.microsoft.com/office/powerpoint/2010/main" val="3007243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{7A45E3E5-1378-5A4A-8B5F-25DB11234B37}tf10001121_mac</Template>
  <TotalTime>227</TotalTime>
  <Words>563</Words>
  <Application>Microsoft Macintosh PowerPoint</Application>
  <PresentationFormat>Widescreen</PresentationFormat>
  <Paragraphs>48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Century Gothic</vt:lpstr>
      <vt:lpstr>Wingdings</vt:lpstr>
      <vt:lpstr>Wingdings 2</vt:lpstr>
      <vt:lpstr>Quotable</vt:lpstr>
      <vt:lpstr>MONEY 101 EDUCATION Take the fear out of finance</vt:lpstr>
      <vt:lpstr>The goal is to increase your net worth</vt:lpstr>
      <vt:lpstr>STEP ONE - MEASUREMENT</vt:lpstr>
      <vt:lpstr>A  Personal Financial Statement lists</vt:lpstr>
      <vt:lpstr>A BUDGET</vt:lpstr>
      <vt:lpstr>STEP TWO – live below your means</vt:lpstr>
      <vt:lpstr>STEP THREE – BUILD AN EMERGENCY FUND</vt:lpstr>
      <vt:lpstr>STEP FOUR – CONTRIBUTE TO A 401K or IRA</vt:lpstr>
      <vt:lpstr>STEP FIVE – PAY DOWN HIGH INTEREST DEBT</vt:lpstr>
      <vt:lpstr>STEP SIX – INVEST IN APPRECIABLE ASSETS</vt:lpstr>
      <vt:lpstr>ENROLL IN MONEY 101 EDUCATION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101 EDUCATION</dc:title>
  <dc:creator>Diane Drey</dc:creator>
  <cp:lastModifiedBy>Diane Drey</cp:lastModifiedBy>
  <cp:revision>16</cp:revision>
  <dcterms:created xsi:type="dcterms:W3CDTF">2024-05-15T18:23:40Z</dcterms:created>
  <dcterms:modified xsi:type="dcterms:W3CDTF">2025-04-15T03:01:39Z</dcterms:modified>
</cp:coreProperties>
</file>